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5" r:id="rId2"/>
    <p:sldMasterId id="2147483714" r:id="rId3"/>
    <p:sldMasterId id="2147483726" r:id="rId4"/>
  </p:sldMasterIdLst>
  <p:notesMasterIdLst>
    <p:notesMasterId r:id="rId44"/>
  </p:notesMasterIdLst>
  <p:sldIdLst>
    <p:sldId id="453" r:id="rId5"/>
    <p:sldId id="257" r:id="rId6"/>
    <p:sldId id="258" r:id="rId7"/>
    <p:sldId id="448" r:id="rId8"/>
    <p:sldId id="260" r:id="rId9"/>
    <p:sldId id="263" r:id="rId10"/>
    <p:sldId id="437" r:id="rId11"/>
    <p:sldId id="262" r:id="rId12"/>
    <p:sldId id="438" r:id="rId13"/>
    <p:sldId id="449" r:id="rId14"/>
    <p:sldId id="451" r:id="rId15"/>
    <p:sldId id="278" r:id="rId16"/>
    <p:sldId id="454" r:id="rId17"/>
    <p:sldId id="308" r:id="rId18"/>
    <p:sldId id="261" r:id="rId19"/>
    <p:sldId id="297" r:id="rId20"/>
    <p:sldId id="298" r:id="rId21"/>
    <p:sldId id="280" r:id="rId22"/>
    <p:sldId id="264" r:id="rId23"/>
    <p:sldId id="455" r:id="rId24"/>
    <p:sldId id="265" r:id="rId25"/>
    <p:sldId id="306" r:id="rId26"/>
    <p:sldId id="283" r:id="rId27"/>
    <p:sldId id="435" r:id="rId28"/>
    <p:sldId id="267" r:id="rId29"/>
    <p:sldId id="301" r:id="rId30"/>
    <p:sldId id="302" r:id="rId31"/>
    <p:sldId id="304" r:id="rId32"/>
    <p:sldId id="268" r:id="rId33"/>
    <p:sldId id="285" r:id="rId34"/>
    <p:sldId id="440" r:id="rId35"/>
    <p:sldId id="383" r:id="rId36"/>
    <p:sldId id="271" r:id="rId37"/>
    <p:sldId id="272" r:id="rId38"/>
    <p:sldId id="354" r:id="rId39"/>
    <p:sldId id="276" r:id="rId40"/>
    <p:sldId id="307" r:id="rId41"/>
    <p:sldId id="442" r:id="rId42"/>
    <p:sldId id="45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Current estimation of tons of e-waste collected / recycled</c:v>
                </c:pt>
              </c:strCache>
            </c:strRef>
          </c:tx>
          <c:spPr>
            <a:solidFill>
              <a:schemeClr val="accent4">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Tier 1</c:v>
                </c:pt>
                <c:pt idx="1">
                  <c:v>Tier 2</c:v>
                </c:pt>
                <c:pt idx="2">
                  <c:v>Tier 3</c:v>
                </c:pt>
                <c:pt idx="3">
                  <c:v>Tier 4</c:v>
                </c:pt>
              </c:strCache>
            </c:strRef>
          </c:cat>
          <c:val>
            <c:numRef>
              <c:f>Sheet1!$B$2:$B$5</c:f>
              <c:numCache>
                <c:formatCode>General</c:formatCode>
                <c:ptCount val="4"/>
                <c:pt idx="0">
                  <c:v>17500</c:v>
                </c:pt>
                <c:pt idx="1">
                  <c:v>2000</c:v>
                </c:pt>
                <c:pt idx="2">
                  <c:v>3600</c:v>
                </c:pt>
                <c:pt idx="3">
                  <c:v>2000</c:v>
                </c:pt>
              </c:numCache>
            </c:numRef>
          </c:val>
          <c:extLst xmlns:c16r2="http://schemas.microsoft.com/office/drawing/2015/06/chart">
            <c:ext xmlns:c16="http://schemas.microsoft.com/office/drawing/2014/chart" uri="{C3380CC4-5D6E-409C-BE32-E72D297353CC}">
              <c16:uniqueId val="{00000000-53EE-444B-ABE1-2FBFB871AB76}"/>
            </c:ext>
          </c:extLst>
        </c:ser>
        <c:dLbls>
          <c:showVal val="1"/>
        </c:dLbls>
        <c:gapWidth val="75"/>
        <c:axId val="90295680"/>
        <c:axId val="90478464"/>
      </c:barChart>
      <c:catAx>
        <c:axId val="902956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78464"/>
        <c:crosses val="autoZero"/>
        <c:auto val="1"/>
        <c:lblAlgn val="ctr"/>
        <c:lblOffset val="100"/>
      </c:catAx>
      <c:valAx>
        <c:axId val="9047846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9568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945A9-8AD3-4BED-8659-6C3CDAC34F9B}" type="datetimeFigureOut">
              <a:rPr lang="en-US" smtClean="0"/>
              <a:pPr/>
              <a:t>7/16/2018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FE685-2927-40A2-817F-4DF4B07F01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8FE685-2927-40A2-817F-4DF4B07F01A9}"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8FE685-2927-40A2-817F-4DF4B07F01A9}"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38FE685-2927-40A2-817F-4DF4B07F01A9}" type="slidenum">
              <a:rPr lang="en-US" smtClean="0"/>
              <a:pPr/>
              <a:t>39</a:t>
            </a:fld>
            <a:endParaRPr lang="en-US"/>
          </a:p>
        </p:txBody>
      </p:sp>
    </p:spTree>
    <p:extLst>
      <p:ext uri="{BB962C8B-B14F-4D97-AF65-F5344CB8AC3E}">
        <p14:creationId xmlns="" xmlns:p14="http://schemas.microsoft.com/office/powerpoint/2010/main" val="189759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2.xml"/><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29187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330827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96901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295625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89455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198903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175838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151407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_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8983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lg_box"/>
          <p:cNvSpPr/>
          <p:nvPr userDrawn="1"/>
        </p:nvSpPr>
        <p:spPr>
          <a:xfrm rot="10800000">
            <a:off x="-2" y="5286375"/>
            <a:ext cx="9143999" cy="1066810"/>
          </a:xfrm>
          <a:prstGeom prst="rect">
            <a:avLst/>
          </a:prstGeom>
          <a:solidFill>
            <a:schemeClr val="accent4"/>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5715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533400" y="5248264"/>
            <a:ext cx="8458200" cy="677151"/>
          </a:xfrm>
        </p:spPr>
        <p:txBody>
          <a:bodyPr anchor="b">
            <a:noAutofit/>
          </a:bodyPr>
          <a:lstStyle>
            <a:lvl1pPr algn="ctr">
              <a:defRPr sz="4000"/>
            </a:lvl1pPr>
          </a:lstStyle>
          <a:p>
            <a:r>
              <a:rPr lang="en-US" dirty="0"/>
              <a:t>Click to edit Master title style</a:t>
            </a:r>
          </a:p>
        </p:txBody>
      </p:sp>
      <p:sp>
        <p:nvSpPr>
          <p:cNvPr id="6" name="lg_box"/>
          <p:cNvSpPr/>
          <p:nvPr userDrawn="1"/>
        </p:nvSpPr>
        <p:spPr>
          <a:xfrm rot="10800000">
            <a:off x="-1" y="5103493"/>
            <a:ext cx="9143994" cy="182880"/>
          </a:xfrm>
          <a:prstGeom prst="rect">
            <a:avLst/>
          </a:prstGeom>
          <a:solidFill>
            <a:schemeClr val="accent5">
              <a:lumMod val="75000"/>
            </a:scheme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7" name="point_a_to_b.mov">
            <a:hlinkClick r:id="" action="ppaction://media"/>
          </p:cNvPr>
          <p:cNvPicPr>
            <a:picLocks noChangeAspect="1"/>
          </p:cNvPicPr>
          <p:nvPr userDrawn="1">
            <a:videoFile r:link="rId1"/>
            <p:extLst>
              <p:ext uri="{DAA4B4D4-6D71-4841-9C94-3DE7FCFB9230}">
                <p14:media xmlns="" xmlns:p14="http://schemas.microsoft.com/office/powerpoint/2010/main" r:embed="rId3"/>
              </p:ext>
            </p:extLst>
          </p:nvPr>
        </p:nvPicPr>
        <p:blipFill>
          <a:blip r:embed="rId4"/>
          <a:stretch>
            <a:fillRect/>
          </a:stretch>
        </p:blipFill>
        <p:spPr>
          <a:xfrm>
            <a:off x="0" y="-38100"/>
            <a:ext cx="9144000" cy="5143500"/>
          </a:xfrm>
          <a:prstGeom prst="rect">
            <a:avLst/>
          </a:prstGeom>
        </p:spPr>
      </p:pic>
    </p:spTree>
    <p:extLst>
      <p:ext uri="{BB962C8B-B14F-4D97-AF65-F5344CB8AC3E}">
        <p14:creationId xmlns="" xmlns:p14="http://schemas.microsoft.com/office/powerpoint/2010/main" val="9342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a:t>Click to edit Master title style</a:t>
            </a:r>
          </a:p>
        </p:txBody>
      </p:sp>
      <p:sp>
        <p:nvSpPr>
          <p:cNvPr id="3" name="Content Placeholder 2"/>
          <p:cNvSpPr>
            <a:spLocks noGrp="1"/>
          </p:cNvSpPr>
          <p:nvPr>
            <p:ph idx="1"/>
          </p:nvPr>
        </p:nvSpPr>
        <p:spPr>
          <a:xfrm>
            <a:off x="2209800" y="990601"/>
            <a:ext cx="6324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68417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1812580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lternat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a:t>Click to edit Master title style</a:t>
            </a:r>
          </a:p>
        </p:txBody>
      </p:sp>
      <p:sp>
        <p:nvSpPr>
          <p:cNvPr id="3" name="Content Placeholder 2"/>
          <p:cNvSpPr>
            <a:spLocks noGrp="1"/>
          </p:cNvSpPr>
          <p:nvPr>
            <p:ph idx="1"/>
          </p:nvPr>
        </p:nvSpPr>
        <p:spPr>
          <a:xfrm>
            <a:off x="2209800" y="990601"/>
            <a:ext cx="6324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092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26001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a:t>Click to edit Master title style</a:t>
            </a:r>
          </a:p>
        </p:txBody>
      </p:sp>
    </p:spTree>
    <p:extLst>
      <p:ext uri="{BB962C8B-B14F-4D97-AF65-F5344CB8AC3E}">
        <p14:creationId xmlns="" xmlns:p14="http://schemas.microsoft.com/office/powerpoint/2010/main" val="920530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a:t>Click to edit Master title style</a:t>
            </a:r>
          </a:p>
        </p:txBody>
      </p:sp>
    </p:spTree>
    <p:extLst>
      <p:ext uri="{BB962C8B-B14F-4D97-AF65-F5344CB8AC3E}">
        <p14:creationId xmlns="" xmlns:p14="http://schemas.microsoft.com/office/powerpoint/2010/main" val="80569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Contact Us">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a:t>Click to edit Master title style</a:t>
            </a:r>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3689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Title Char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F25E2E9B-C5F6-4D6A-9C07-4639B211B9C9}" type="datetimeFigureOut">
              <a:rPr lang="en-US" smtClean="0"/>
              <a:pPr/>
              <a:t>7/16/2018</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C703B2B6-480E-49AD-97C6-F42D45682701}" type="slidenum">
              <a:rPr lang="en-US" smtClean="0"/>
              <a:pPr/>
              <a:t>‹#›</a:t>
            </a:fld>
            <a:endParaRPr lang="en-US"/>
          </a:p>
        </p:txBody>
      </p:sp>
      <p:sp>
        <p:nvSpPr>
          <p:cNvPr id="5" name="ground"/>
          <p:cNvSpPr/>
          <p:nvPr userDrawn="1"/>
        </p:nvSpPr>
        <p:spPr>
          <a:xfrm>
            <a:off x="0" y="5085469"/>
            <a:ext cx="9144000" cy="1747131"/>
          </a:xfrm>
          <a:prstGeom prst="rect">
            <a:avLst/>
          </a:prstGeom>
          <a:gradFill>
            <a:gsLst>
              <a:gs pos="0">
                <a:schemeClr val="bg1">
                  <a:lumMod val="65000"/>
                </a:schemeClr>
              </a:gs>
              <a:gs pos="50000">
                <a:schemeClr val="bg1">
                  <a:lumMod val="85000"/>
                </a:schemeClr>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ottom"/>
          <p:cNvSpPr/>
          <p:nvPr userDrawn="1"/>
        </p:nvSpPr>
        <p:spPr>
          <a:xfrm>
            <a:off x="0" y="6660268"/>
            <a:ext cx="9144000" cy="197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ottom"/>
          <p:cNvSpPr/>
          <p:nvPr userDrawn="1"/>
        </p:nvSpPr>
        <p:spPr>
          <a:xfrm>
            <a:off x="0" y="-25400"/>
            <a:ext cx="9144000" cy="197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77800"/>
            <a:ext cx="9144000" cy="685800"/>
          </a:xfrm>
          <a:prstGeom prst="rect">
            <a:avLst/>
          </a:prstGeom>
          <a:solidFill>
            <a:schemeClr val="accent3">
              <a:lumMod val="25000"/>
              <a:lumOff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863600"/>
            <a:ext cx="9144000" cy="0"/>
          </a:xfrm>
          <a:prstGeom prst="line">
            <a:avLst/>
          </a:prstGeom>
          <a:ln w="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34222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0595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545590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9706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39359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8B3FA-82B6-4D10-8021-6C22A8B5CBD2}"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357252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14783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210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97843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15102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65488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34739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313FF-AE22-46D9-9930-641EB1305EBE}" type="datetimeFigureOut">
              <a:rPr lang="en-US" smtClean="0">
                <a:solidFill>
                  <a:prstClr val="black">
                    <a:tint val="75000"/>
                  </a:prstClr>
                </a:solidFill>
              </a:rPr>
              <a:pPr/>
              <a:t>7/16/2018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D108C8F-B53B-4DB8-B837-B6CEAB6A6B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337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52978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18689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4912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8B3FA-82B6-4D10-8021-6C22A8B5CBD2}"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3073248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88072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89720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537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21279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2854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58921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71006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7344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8B3FA-82B6-4D10-8021-6C22A8B5CBD2}" type="datetimeFigureOut">
              <a:rPr lang="en-US" smtClean="0"/>
              <a:pPr/>
              <a:t>7/16/2018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131166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8B3FA-82B6-4D10-8021-6C22A8B5CBD2}" type="datetimeFigureOut">
              <a:rPr lang="en-US" smtClean="0"/>
              <a:pPr/>
              <a:t>7/16/2018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399396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8B3FA-82B6-4D10-8021-6C22A8B5CBD2}" type="datetimeFigureOut">
              <a:rPr lang="en-US" smtClean="0"/>
              <a:pPr/>
              <a:t>7/16/2018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276653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D8B3FA-82B6-4D10-8021-6C22A8B5CBD2}"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275818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D8B3FA-82B6-4D10-8021-6C22A8B5CBD2}"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28090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D8B3FA-82B6-4D10-8021-6C22A8B5CBD2}" type="datetimeFigureOut">
              <a:rPr lang="en-US" smtClean="0"/>
              <a:pPr/>
              <a:t>7/16/2018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2823CAE-3AB1-42D9-A39B-EAE6F0952509}" type="slidenum">
              <a:rPr lang="en-US" smtClean="0"/>
              <a:pPr/>
              <a:t>‹#›</a:t>
            </a:fld>
            <a:endParaRPr lang="en-US"/>
          </a:p>
        </p:txBody>
      </p:sp>
    </p:spTree>
    <p:extLst>
      <p:ext uri="{BB962C8B-B14F-4D97-AF65-F5344CB8AC3E}">
        <p14:creationId xmlns="" xmlns:p14="http://schemas.microsoft.com/office/powerpoint/2010/main" val="31910918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lg_box"/>
          <p:cNvSpPr/>
          <p:nvPr userDrawn="1"/>
        </p:nvSpPr>
        <p:spPr>
          <a:xfrm rot="10800000">
            <a:off x="0" y="-10"/>
            <a:ext cx="9143998" cy="685810"/>
          </a:xfrm>
          <a:prstGeom prst="rect">
            <a:avLst/>
          </a:prstGeom>
          <a:gradFill flip="none" rotWithShape="1">
            <a:gsLst>
              <a:gs pos="0">
                <a:schemeClr val="accent5">
                  <a:lumMod val="91000"/>
                  <a:lumOff val="9000"/>
                </a:schemeClr>
              </a:gs>
              <a:gs pos="100000">
                <a:schemeClr val="accent5"/>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0" y="713567"/>
            <a:ext cx="9144000" cy="18288"/>
          </a:xfrm>
          <a:prstGeom prst="rect">
            <a:avLst/>
          </a:prstGeom>
          <a:solidFill>
            <a:schemeClr val="accent5">
              <a:lumMod val="50000"/>
            </a:scheme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dirty="0"/>
          </a:p>
        </p:txBody>
      </p:sp>
      <p:sp>
        <p:nvSpPr>
          <p:cNvPr id="2" name="Title Placeholder 1"/>
          <p:cNvSpPr>
            <a:spLocks noGrp="1"/>
          </p:cNvSpPr>
          <p:nvPr>
            <p:ph type="title"/>
          </p:nvPr>
        </p:nvSpPr>
        <p:spPr>
          <a:xfrm>
            <a:off x="0" y="0"/>
            <a:ext cx="9144000" cy="715962"/>
          </a:xfrm>
          <a:prstGeom prst="rect">
            <a:avLst/>
          </a:prstGeom>
        </p:spPr>
        <p:txBody>
          <a:bodyPr vert="horz" lIns="91426" tIns="45714" rIns="91426" bIns="45714" rtlCol="0" anchor="b">
            <a:normAutofit/>
          </a:bodyPr>
          <a:lstStyle/>
          <a:p>
            <a:r>
              <a:rPr lang="en-US" dirty="0"/>
              <a:t>Click to edit Master title style</a:t>
            </a:r>
          </a:p>
        </p:txBody>
      </p:sp>
      <p:sp>
        <p:nvSpPr>
          <p:cNvPr id="3" name="Text Placeholder 2"/>
          <p:cNvSpPr>
            <a:spLocks noGrp="1"/>
          </p:cNvSpPr>
          <p:nvPr>
            <p:ph type="body" idx="1"/>
          </p:nvPr>
        </p:nvSpPr>
        <p:spPr>
          <a:xfrm>
            <a:off x="228600" y="914400"/>
            <a:ext cx="8763000" cy="5715000"/>
          </a:xfrm>
          <a:prstGeom prst="rect">
            <a:avLst/>
          </a:prstGeom>
        </p:spPr>
        <p:txBody>
          <a:bodyPr vert="horz" lIns="91426" tIns="45714" rIns="91426"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95402542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ctr" defTabSz="914262" rtl="0" eaLnBrk="1" latinLnBrk="0" hangingPunct="1">
        <a:spcBef>
          <a:spcPct val="0"/>
        </a:spcBef>
        <a:buNone/>
        <a:defRPr sz="36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50000"/>
              </a:schemeClr>
            </a:gs>
            <a:gs pos="62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DC313FF-AE22-46D9-9930-641EB1305EBE}" type="datetimeFigureOut">
              <a:rPr lang="en-US" smtClean="0">
                <a:solidFill>
                  <a:prstClr val="black">
                    <a:tint val="75000"/>
                  </a:prstClr>
                </a:solidFill>
              </a:rPr>
              <a:pPr defTabSz="914400"/>
              <a:t>7/16/2018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108C8F-B53B-4DB8-B837-B6CEAB6A6B56}"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 xmlns:p14="http://schemas.microsoft.com/office/powerpoint/2010/main" val="41538539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8A607E3-2388-45F6-8334-9551E5D4165E}" type="datetimeFigureOut">
              <a:rPr lang="en-US" smtClean="0">
                <a:solidFill>
                  <a:prstClr val="black">
                    <a:tint val="75000"/>
                  </a:prstClr>
                </a:solidFill>
              </a:rPr>
              <a:pPr defTabSz="914400"/>
              <a:t>7/16/2018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7606BC-8AB3-4269-911F-2A8DC2C051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 xmlns:p14="http://schemas.microsoft.com/office/powerpoint/2010/main" val="4879740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gif"/><Relationship Id="rId3" Type="http://schemas.openxmlformats.org/officeDocument/2006/relationships/image" Target="cid:ii_ji3l57152_163d6dbb9185b280" TargetMode="Externa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cid:image001.jpg@01D059CA.4BF297C0" TargetMode="External"/><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cid:ii_ji3l57152_163d6dbb9185b280"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cid:ii_ji3l57152_163d6dbb9185b280"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cid:ii_ji3l57152_163d6dbb9185b280"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ashley@eranpc.co.za" TargetMode="External"/><Relationship Id="rId3" Type="http://schemas.openxmlformats.org/officeDocument/2006/relationships/image" Target="../media/image2.png"/><Relationship Id="rId7" Type="http://schemas.openxmlformats.org/officeDocument/2006/relationships/hyperlink" Target="mailto:erainfo@eranpc.co.z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http://www.eranpc.co.za/" TargetMode="External"/><Relationship Id="rId4" Type="http://schemas.openxmlformats.org/officeDocument/2006/relationships/image" Target="cid:ii_ji3l57152_163d6dbb9185b280" TargetMode="External"/><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ii_ji3l57152_163d6dbb9185b2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i_ji3l57152_163d6dbb9185b28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267200"/>
            <a:ext cx="7848600" cy="1752600"/>
          </a:xfrm>
        </p:spPr>
        <p:txBody>
          <a:bodyPr>
            <a:normAutofit/>
          </a:bodyPr>
          <a:lstStyle/>
          <a:p>
            <a:pPr algn="ctr"/>
            <a:r>
              <a:rPr lang="en-US" sz="2000" dirty="0" smtClean="0">
                <a:solidFill>
                  <a:schemeClr val="tx1"/>
                </a:solidFill>
              </a:rPr>
              <a:t>E-Waste Stakeholder Consultative Seminar</a:t>
            </a:r>
          </a:p>
          <a:p>
            <a:pPr algn="ctr"/>
            <a:r>
              <a:rPr lang="en-US" sz="2000" dirty="0" smtClean="0">
                <a:solidFill>
                  <a:schemeClr val="tx1"/>
                </a:solidFill>
              </a:rPr>
              <a:t>Siemens Auditorium- Midrand</a:t>
            </a:r>
          </a:p>
          <a:p>
            <a:pPr algn="ctr"/>
            <a:r>
              <a:rPr lang="en-US" sz="2000" smtClean="0">
                <a:solidFill>
                  <a:schemeClr val="tx1"/>
                </a:solidFill>
              </a:rPr>
              <a:t>4 July 2018</a:t>
            </a:r>
            <a:endParaRPr lang="en-US" sz="2000" dirty="0">
              <a:solidFill>
                <a:schemeClr val="tx1"/>
              </a:solidFill>
            </a:endParaRPr>
          </a:p>
        </p:txBody>
      </p:sp>
      <p:pic>
        <p:nvPicPr>
          <p:cNvPr id="4" name="Picture 3" descr="cid:ii_ji3l57152_163d6dbb9185b280"/>
          <p:cNvPicPr>
            <a:picLocks noChangeAspect="1"/>
          </p:cNvPicPr>
          <p:nvPr/>
        </p:nvPicPr>
        <p:blipFill>
          <a:blip r:embed="rId2" r:link="rId3"/>
          <a:srcRect l="8844" t="27664" r="8390" b="31973"/>
          <a:stretch>
            <a:fillRect/>
          </a:stretch>
        </p:blipFill>
        <p:spPr bwMode="auto">
          <a:xfrm>
            <a:off x="1219200" y="914400"/>
            <a:ext cx="5755972" cy="2819400"/>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DDF160A9-0D00-4FBF-B49C-FEA4DBD32CA1}"/>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A6FAEE3-6650-44DC-816F-0E9E7E6CE0CE}"/>
              </a:ext>
            </a:extLst>
          </p:cNvPr>
          <p:cNvSpPr txBox="1"/>
          <p:nvPr/>
        </p:nvSpPr>
        <p:spPr>
          <a:xfrm>
            <a:off x="7467600" y="6553200"/>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45F47612-A1A3-404F-BE67-77D855E1731B}"/>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pic>
        <p:nvPicPr>
          <p:cNvPr id="7" name="Picture 6" descr="cid:ii_ji3l57152_163d6dbb9185b280"/>
          <p:cNvPicPr/>
          <p:nvPr/>
        </p:nvPicPr>
        <p:blipFill>
          <a:blip r:embed="rId4" r:link="rId3" cstate="print"/>
          <a:srcRect l="8844" t="27664" r="8390" b="31973"/>
          <a:stretch>
            <a:fillRect/>
          </a:stretch>
        </p:blipFill>
        <p:spPr bwMode="auto">
          <a:xfrm>
            <a:off x="304800" y="304800"/>
            <a:ext cx="1905000" cy="990600"/>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2362200" y="381000"/>
            <a:ext cx="3433445" cy="1066800"/>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304800" y="1600200"/>
            <a:ext cx="2037715" cy="1649730"/>
          </a:xfrm>
          <a:prstGeom prst="rect">
            <a:avLst/>
          </a:prstGeom>
          <a:noFill/>
          <a:ln w="9525">
            <a:noFill/>
            <a:miter lim="800000"/>
            <a:headEnd/>
            <a:tailEnd/>
          </a:ln>
        </p:spPr>
      </p:pic>
      <p:pic>
        <p:nvPicPr>
          <p:cNvPr id="10" name="Picture 9" descr="C:\Users\User\AppData\Local\Microsoft\Windows\Temporary Internet Files\Content.Word\e_Compliance logo.png"/>
          <p:cNvPicPr/>
          <p:nvPr/>
        </p:nvPicPr>
        <p:blipFill>
          <a:blip r:embed="rId7"/>
          <a:srcRect t="3283" b="4814"/>
          <a:stretch>
            <a:fillRect/>
          </a:stretch>
        </p:blipFill>
        <p:spPr bwMode="auto">
          <a:xfrm>
            <a:off x="5450840" y="2133600"/>
            <a:ext cx="1635760" cy="1828800"/>
          </a:xfrm>
          <a:prstGeom prst="rect">
            <a:avLst/>
          </a:prstGeom>
          <a:noFill/>
          <a:ln w="9525">
            <a:noFill/>
            <a:miter lim="800000"/>
            <a:headEnd/>
            <a:tailEnd/>
          </a:ln>
        </p:spPr>
      </p:pic>
      <p:pic>
        <p:nvPicPr>
          <p:cNvPr id="11" name="Picture 10"/>
          <p:cNvPicPr/>
          <p:nvPr/>
        </p:nvPicPr>
        <p:blipFill>
          <a:blip r:embed="rId8"/>
          <a:srcRect t="8602" b="13978"/>
          <a:stretch>
            <a:fillRect/>
          </a:stretch>
        </p:blipFill>
        <p:spPr bwMode="auto">
          <a:xfrm>
            <a:off x="152400" y="3657600"/>
            <a:ext cx="3505200" cy="762000"/>
          </a:xfrm>
          <a:prstGeom prst="rect">
            <a:avLst/>
          </a:prstGeom>
          <a:noFill/>
          <a:ln w="9525">
            <a:noFill/>
            <a:miter lim="800000"/>
            <a:headEnd/>
            <a:tailEnd/>
          </a:ln>
        </p:spPr>
      </p:pic>
      <p:pic>
        <p:nvPicPr>
          <p:cNvPr id="12" name="Picture 11"/>
          <p:cNvPicPr/>
          <p:nvPr/>
        </p:nvPicPr>
        <p:blipFill>
          <a:blip r:embed="rId9">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7334250" y="2987883"/>
            <a:ext cx="1352550" cy="1660317"/>
          </a:xfrm>
          <a:prstGeom prst="rect">
            <a:avLst/>
          </a:prstGeom>
        </p:spPr>
      </p:pic>
      <p:pic>
        <p:nvPicPr>
          <p:cNvPr id="13" name="Picture 12" descr="cid:image001.jpg@01CA465C.7A769DD0"/>
          <p:cNvPicPr/>
          <p:nvPr/>
        </p:nvPicPr>
        <p:blipFill>
          <a:blip r:embed="rId10" r:link="rId11"/>
          <a:srcRect/>
          <a:stretch>
            <a:fillRect/>
          </a:stretch>
        </p:blipFill>
        <p:spPr bwMode="auto">
          <a:xfrm>
            <a:off x="2743200" y="1981200"/>
            <a:ext cx="2514600" cy="1143000"/>
          </a:xfrm>
          <a:prstGeom prst="rect">
            <a:avLst/>
          </a:prstGeom>
          <a:noFill/>
          <a:ln w="9525">
            <a:noFill/>
            <a:miter lim="800000"/>
            <a:headEnd/>
            <a:tailEnd/>
          </a:ln>
        </p:spPr>
      </p:pic>
      <p:pic>
        <p:nvPicPr>
          <p:cNvPr id="14" name="Picture 13"/>
          <p:cNvPicPr/>
          <p:nvPr/>
        </p:nvPicPr>
        <p:blipFill>
          <a:blip r:embed="rId12"/>
          <a:srcRect/>
          <a:stretch>
            <a:fillRect/>
          </a:stretch>
        </p:blipFill>
        <p:spPr bwMode="auto">
          <a:xfrm>
            <a:off x="3886200" y="3886200"/>
            <a:ext cx="3063240" cy="960755"/>
          </a:xfrm>
          <a:prstGeom prst="rect">
            <a:avLst/>
          </a:prstGeom>
          <a:noFill/>
          <a:ln w="9525">
            <a:noFill/>
            <a:miter lim="800000"/>
            <a:headEnd/>
            <a:tailEnd/>
          </a:ln>
        </p:spPr>
      </p:pic>
      <p:pic>
        <p:nvPicPr>
          <p:cNvPr id="16" name="Picture 15" descr="C:\Users\User\AppData\Local\Microsoft\Windows\Temporary Internet Files\Content.Word\Desco logo 321 x 100.gif"/>
          <p:cNvPicPr/>
          <p:nvPr/>
        </p:nvPicPr>
        <p:blipFill>
          <a:blip r:embed="rId13"/>
          <a:srcRect/>
          <a:stretch>
            <a:fillRect/>
          </a:stretch>
        </p:blipFill>
        <p:spPr bwMode="auto">
          <a:xfrm>
            <a:off x="304800" y="4953000"/>
            <a:ext cx="3581400" cy="1262380"/>
          </a:xfrm>
          <a:prstGeom prst="rect">
            <a:avLst/>
          </a:prstGeom>
          <a:noFill/>
          <a:ln w="9525">
            <a:noFill/>
            <a:miter lim="800000"/>
            <a:headEnd/>
            <a:tailEnd/>
          </a:ln>
        </p:spPr>
      </p:pic>
      <p:pic>
        <p:nvPicPr>
          <p:cNvPr id="17" name="Picture 16"/>
          <p:cNvPicPr/>
          <p:nvPr/>
        </p:nvPicPr>
        <p:blipFill>
          <a:blip r:embed="rId14"/>
          <a:srcRect t="25816" b="13948"/>
          <a:stretch>
            <a:fillRect/>
          </a:stretch>
        </p:blipFill>
        <p:spPr bwMode="auto">
          <a:xfrm>
            <a:off x="3886200" y="5181600"/>
            <a:ext cx="5257800" cy="990600"/>
          </a:xfrm>
          <a:prstGeom prst="rect">
            <a:avLst/>
          </a:prstGeom>
          <a:noFill/>
          <a:ln w="9525">
            <a:noFill/>
            <a:miter lim="800000"/>
            <a:headEnd/>
            <a:tailEnd/>
          </a:ln>
        </p:spPr>
      </p:pic>
      <p:pic>
        <p:nvPicPr>
          <p:cNvPr id="18" name="Picture 17"/>
          <p:cNvPicPr/>
          <p:nvPr/>
        </p:nvPicPr>
        <p:blipFill>
          <a:blip r:embed="rId15"/>
          <a:srcRect l="15594" t="15084" r="13636" b="13134"/>
          <a:stretch>
            <a:fillRect/>
          </a:stretch>
        </p:blipFill>
        <p:spPr bwMode="auto">
          <a:xfrm>
            <a:off x="5867400" y="304800"/>
            <a:ext cx="3048000" cy="1752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229600" cy="715962"/>
          </a:xfrm>
        </p:spPr>
        <p:txBody>
          <a:bodyPr>
            <a:normAutofit/>
          </a:bodyPr>
          <a:lstStyle/>
          <a:p>
            <a:r>
              <a:rPr lang="en-US" sz="3600" dirty="0" smtClean="0">
                <a:solidFill>
                  <a:schemeClr val="tx1"/>
                </a:solidFill>
              </a:rPr>
              <a:t>Key </a:t>
            </a:r>
            <a:r>
              <a:rPr lang="en-US" dirty="0" smtClean="0">
                <a:solidFill>
                  <a:schemeClr val="tx1"/>
                </a:solidFill>
              </a:rPr>
              <a:t>Statistics on ERA Members</a:t>
            </a:r>
            <a:endParaRPr lang="en-US" dirty="0">
              <a:solidFill>
                <a:schemeClr val="tx1"/>
              </a:solidFill>
            </a:endParaRPr>
          </a:p>
        </p:txBody>
      </p:sp>
      <p:sp>
        <p:nvSpPr>
          <p:cNvPr id="3" name="Content Placeholder 2"/>
          <p:cNvSpPr>
            <a:spLocks noGrp="1"/>
          </p:cNvSpPr>
          <p:nvPr>
            <p:ph idx="1"/>
          </p:nvPr>
        </p:nvSpPr>
        <p:spPr>
          <a:xfrm>
            <a:off x="76200" y="914400"/>
            <a:ext cx="8686800" cy="5410200"/>
          </a:xfrm>
        </p:spPr>
        <p:txBody>
          <a:bodyPr>
            <a:noAutofit/>
          </a:bodyPr>
          <a:lstStyle/>
          <a:p>
            <a:pPr>
              <a:lnSpc>
                <a:spcPct val="150000"/>
              </a:lnSpc>
            </a:pPr>
            <a:r>
              <a:rPr lang="en-US" sz="1600" b="1" dirty="0" smtClean="0"/>
              <a:t>PRODUCERS</a:t>
            </a:r>
          </a:p>
          <a:p>
            <a:r>
              <a:rPr lang="en-US" sz="1600" b="1" dirty="0" smtClean="0"/>
              <a:t>SADA</a:t>
            </a:r>
            <a:r>
              <a:rPr lang="en-US" sz="1600" dirty="0" smtClean="0"/>
              <a:t> – 8 Members – S</a:t>
            </a:r>
            <a:r>
              <a:rPr lang="en-ZA" sz="1600" dirty="0" smtClean="0"/>
              <a:t>outh African Domestic Appliances Association</a:t>
            </a:r>
            <a:br>
              <a:rPr lang="en-ZA" sz="1600" dirty="0" smtClean="0"/>
            </a:br>
            <a:r>
              <a:rPr lang="en-ZA" sz="1600" dirty="0" smtClean="0"/>
              <a:t>Representing Manufacturers and Importers of large and small appliances in SA</a:t>
            </a:r>
            <a:br>
              <a:rPr lang="en-ZA" sz="1600" dirty="0" smtClean="0"/>
            </a:br>
            <a:r>
              <a:rPr lang="en-US" sz="1600" dirty="0" smtClean="0"/>
              <a:t>Account for between 70% and 80% of Domestic Appliances on the SA market</a:t>
            </a:r>
          </a:p>
          <a:p>
            <a:r>
              <a:rPr lang="en-US" sz="1600" b="1" dirty="0" smtClean="0"/>
              <a:t>ITA</a:t>
            </a:r>
            <a:r>
              <a:rPr lang="en-US" sz="1600" dirty="0" smtClean="0"/>
              <a:t> – 200 Members – Information Technology Association </a:t>
            </a:r>
          </a:p>
          <a:p>
            <a:r>
              <a:rPr lang="en-US" sz="1600" dirty="0" smtClean="0"/>
              <a:t>Account for around 50% of ICT on SA market</a:t>
            </a:r>
          </a:p>
          <a:p>
            <a:pPr>
              <a:lnSpc>
                <a:spcPct val="150000"/>
              </a:lnSpc>
            </a:pPr>
            <a:r>
              <a:rPr lang="en-US" sz="1600" b="1" dirty="0" smtClean="0"/>
              <a:t>RECYCLERS</a:t>
            </a:r>
          </a:p>
          <a:p>
            <a:r>
              <a:rPr lang="en-US" sz="1600" b="1" dirty="0" smtClean="0"/>
              <a:t>Sims</a:t>
            </a:r>
            <a:r>
              <a:rPr lang="en-US" sz="1600" dirty="0" smtClean="0"/>
              <a:t> – World’s largest E-Waste Recycler – ½ largest in SA </a:t>
            </a:r>
          </a:p>
          <a:p>
            <a:r>
              <a:rPr lang="en-US" sz="1600" b="1" dirty="0" err="1" smtClean="0"/>
              <a:t>Desco</a:t>
            </a:r>
            <a:r>
              <a:rPr lang="en-US" sz="1600" dirty="0" smtClean="0"/>
              <a:t> – SA oldest E-Waste Recycler (1992) – ½ largest in SA</a:t>
            </a:r>
          </a:p>
          <a:p>
            <a:r>
              <a:rPr lang="en-US" sz="1600" b="1" dirty="0" smtClean="0"/>
              <a:t>SAEWA</a:t>
            </a:r>
            <a:r>
              <a:rPr lang="en-US" sz="1600" dirty="0" smtClean="0"/>
              <a:t> – Alliance of 21 members – development of emerging E-Waste enterprises</a:t>
            </a:r>
          </a:p>
          <a:p>
            <a:r>
              <a:rPr lang="en-US" sz="1600" b="1" dirty="0" smtClean="0"/>
              <a:t>Africa E-Waste, E-Waste Africa</a:t>
            </a:r>
            <a:r>
              <a:rPr lang="en-US" sz="1600" dirty="0" smtClean="0"/>
              <a:t> (lighting) and </a:t>
            </a:r>
            <a:r>
              <a:rPr lang="en-US" sz="1600" b="1" dirty="0" smtClean="0"/>
              <a:t>e-Compliance</a:t>
            </a:r>
            <a:r>
              <a:rPr lang="en-US" sz="1600" dirty="0" smtClean="0"/>
              <a:t> – Tier 2 E-Waste enterprises</a:t>
            </a:r>
          </a:p>
          <a:p>
            <a:r>
              <a:rPr lang="en-US" sz="1600" b="1" dirty="0" smtClean="0"/>
              <a:t>WeCare</a:t>
            </a:r>
            <a:r>
              <a:rPr lang="en-US" sz="1600" dirty="0" smtClean="0"/>
              <a:t> – pilot Tier 3 E-Waste enterprises</a:t>
            </a:r>
          </a:p>
          <a:p>
            <a:r>
              <a:rPr lang="en-US" sz="1600" b="1" dirty="0" smtClean="0"/>
              <a:t>SA Precious Metals</a:t>
            </a:r>
            <a:r>
              <a:rPr lang="en-US" sz="1600" dirty="0" smtClean="0"/>
              <a:t> – E-Waste processor</a:t>
            </a:r>
          </a:p>
          <a:p>
            <a:pPr>
              <a:lnSpc>
                <a:spcPct val="150000"/>
              </a:lnSpc>
            </a:pPr>
            <a:r>
              <a:rPr lang="en-US" sz="1600" b="1" dirty="0" smtClean="0"/>
              <a:t>Collectively account for more than 50% of E-Waste collection and recycling</a:t>
            </a:r>
            <a:endParaRPr lang="en-US" sz="1600" b="1" dirty="0"/>
          </a:p>
        </p:txBody>
      </p:sp>
      <p:sp>
        <p:nvSpPr>
          <p:cNvPr id="4" name="TextBox 3">
            <a:extLst>
              <a:ext uri="{FF2B5EF4-FFF2-40B4-BE49-F238E27FC236}">
                <a16:creationId xmlns="" xmlns:a16="http://schemas.microsoft.com/office/drawing/2014/main" id="{6A6FAEE3-6650-44DC-816F-0E9E7E6CE0CE}"/>
              </a:ext>
            </a:extLst>
          </p:cNvPr>
          <p:cNvSpPr txBox="1"/>
          <p:nvPr/>
        </p:nvSpPr>
        <p:spPr>
          <a:xfrm>
            <a:off x="7467600" y="6553200"/>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45F47612-A1A3-404F-BE67-77D855E1731B}"/>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6347713" cy="1320800"/>
          </a:xfrm>
        </p:spPr>
        <p:txBody>
          <a:bodyPr/>
          <a:lstStyle/>
          <a:p>
            <a:r>
              <a:rPr lang="en-US" dirty="0">
                <a:solidFill>
                  <a:schemeClr val="tx1"/>
                </a:solidFill>
              </a:rPr>
              <a:t>ERA NPC / PRO Structure</a:t>
            </a:r>
          </a:p>
        </p:txBody>
      </p:sp>
      <p:sp>
        <p:nvSpPr>
          <p:cNvPr id="3" name="Content Placeholder 2"/>
          <p:cNvSpPr>
            <a:spLocks noGrp="1"/>
          </p:cNvSpPr>
          <p:nvPr>
            <p:ph idx="1"/>
          </p:nvPr>
        </p:nvSpPr>
        <p:spPr>
          <a:xfrm>
            <a:off x="0" y="838200"/>
            <a:ext cx="7391400" cy="3880773"/>
          </a:xfrm>
        </p:spPr>
        <p:txBody>
          <a:bodyPr>
            <a:noAutofit/>
          </a:bodyPr>
          <a:lstStyle/>
          <a:p>
            <a:r>
              <a:rPr lang="en-US" sz="1600" dirty="0"/>
              <a:t>ERA is a non-profit company (NPC) formed in terms of the Companies Act, No. 71 of 2008 to administer the E-Waste IndWMP.  ERA is the shortened name for E-Waste Recycling Authority.  Its function is that of a Product Responsibility Organisation (PRO).</a:t>
            </a:r>
            <a:r>
              <a:rPr lang="en-US" sz="1600" baseline="30000" dirty="0"/>
              <a:t>[1]</a:t>
            </a:r>
            <a:endParaRPr lang="en-US" sz="1600" dirty="0"/>
          </a:p>
          <a:p>
            <a:r>
              <a:rPr lang="en-US" sz="1600" dirty="0"/>
              <a:t>The choice of “</a:t>
            </a:r>
            <a:r>
              <a:rPr lang="en-US" sz="1600" u="sng" dirty="0"/>
              <a:t>Product Responsibility</a:t>
            </a:r>
            <a:r>
              <a:rPr lang="en-US" sz="1600" dirty="0"/>
              <a:t>” is a departure from the global Extended Producer Responsibility (EPR) concept of “</a:t>
            </a:r>
            <a:r>
              <a:rPr lang="en-US" sz="1600" u="sng" dirty="0"/>
              <a:t>Producer Responsibility</a:t>
            </a:r>
            <a:r>
              <a:rPr lang="en-US" sz="1600" dirty="0"/>
              <a:t>” and is made deliberately to reflect the inclusion of a wide range of stakeholders in the E-Waste management system. Among the key stakeholders are the following:</a:t>
            </a:r>
          </a:p>
          <a:p>
            <a:pPr lvl="1"/>
            <a:r>
              <a:rPr lang="en-US" dirty="0"/>
              <a:t>Producers (including EEE OEMs, importers, local </a:t>
            </a:r>
            <a:r>
              <a:rPr lang="en-US" dirty="0" smtClean="0"/>
              <a:t>manufacturers)</a:t>
            </a:r>
            <a:endParaRPr lang="en-US" dirty="0"/>
          </a:p>
          <a:p>
            <a:pPr lvl="1"/>
            <a:r>
              <a:rPr lang="en-US" dirty="0"/>
              <a:t>EEE Retailers and distributors</a:t>
            </a:r>
          </a:p>
          <a:p>
            <a:pPr lvl="1"/>
            <a:r>
              <a:rPr lang="en-US" dirty="0"/>
              <a:t>E-Waste collectors</a:t>
            </a:r>
          </a:p>
          <a:p>
            <a:pPr lvl="1"/>
            <a:r>
              <a:rPr lang="en-US" dirty="0"/>
              <a:t>E- Waste refurbishers, dismantlers and recyclers</a:t>
            </a:r>
          </a:p>
          <a:p>
            <a:pPr lvl="1"/>
            <a:r>
              <a:rPr lang="en-US" dirty="0"/>
              <a:t>E- Waste processors</a:t>
            </a:r>
          </a:p>
          <a:p>
            <a:pPr lvl="1"/>
            <a:r>
              <a:rPr lang="en-US" dirty="0"/>
              <a:t>E- Waste consumers</a:t>
            </a:r>
          </a:p>
          <a:p>
            <a:pPr lvl="1"/>
            <a:r>
              <a:rPr lang="en-US" dirty="0"/>
              <a:t>E- Waste disposal facilities</a:t>
            </a:r>
          </a:p>
          <a:p>
            <a:pPr lvl="1"/>
            <a:r>
              <a:rPr lang="en-US" dirty="0"/>
              <a:t>The SA government</a:t>
            </a:r>
          </a:p>
        </p:txBody>
      </p:sp>
      <p:sp>
        <p:nvSpPr>
          <p:cNvPr id="6" name="TextBox 5">
            <a:extLst>
              <a:ext uri="{FF2B5EF4-FFF2-40B4-BE49-F238E27FC236}">
                <a16:creationId xmlns="" xmlns:a16="http://schemas.microsoft.com/office/drawing/2014/main" id="{84A42092-D6B4-42D2-A660-5E84DFD319DE}"/>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7CE3F017-B241-49E1-9A28-E423A40D1DB3}"/>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4920678" y="1434703"/>
            <a:ext cx="1321594" cy="1044179"/>
            <a:chOff x="6169025" y="769938"/>
            <a:chExt cx="1762125" cy="1392238"/>
          </a:xfrm>
        </p:grpSpPr>
        <p:sp>
          <p:nvSpPr>
            <p:cNvPr id="68" name="Freeform 5"/>
            <p:cNvSpPr>
              <a:spLocks/>
            </p:cNvSpPr>
            <p:nvPr/>
          </p:nvSpPr>
          <p:spPr bwMode="auto">
            <a:xfrm>
              <a:off x="6169025" y="769938"/>
              <a:ext cx="149225" cy="920750"/>
            </a:xfrm>
            <a:custGeom>
              <a:avLst/>
              <a:gdLst>
                <a:gd name="T0" fmla="*/ 64 w 94"/>
                <a:gd name="T1" fmla="*/ 306 h 580"/>
                <a:gd name="T2" fmla="*/ 8 w 94"/>
                <a:gd name="T3" fmla="*/ 578 h 580"/>
                <a:gd name="T4" fmla="*/ 8 w 94"/>
                <a:gd name="T5" fmla="*/ 578 h 580"/>
                <a:gd name="T6" fmla="*/ 44 w 94"/>
                <a:gd name="T7" fmla="*/ 580 h 580"/>
                <a:gd name="T8" fmla="*/ 44 w 94"/>
                <a:gd name="T9" fmla="*/ 580 h 580"/>
                <a:gd name="T10" fmla="*/ 30 w 94"/>
                <a:gd name="T11" fmla="*/ 580 h 580"/>
                <a:gd name="T12" fmla="*/ 94 w 94"/>
                <a:gd name="T13" fmla="*/ 310 h 580"/>
                <a:gd name="T14" fmla="*/ 36 w 94"/>
                <a:gd name="T15" fmla="*/ 0 h 580"/>
                <a:gd name="T16" fmla="*/ 36 w 94"/>
                <a:gd name="T17" fmla="*/ 0 h 580"/>
                <a:gd name="T18" fmla="*/ 0 w 94"/>
                <a:gd name="T19" fmla="*/ 0 h 580"/>
                <a:gd name="T20" fmla="*/ 64 w 94"/>
                <a:gd name="T21" fmla="*/ 30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0">
                  <a:moveTo>
                    <a:pt x="64" y="306"/>
                  </a:moveTo>
                  <a:lnTo>
                    <a:pt x="8" y="578"/>
                  </a:lnTo>
                  <a:lnTo>
                    <a:pt x="8" y="578"/>
                  </a:lnTo>
                  <a:lnTo>
                    <a:pt x="44" y="580"/>
                  </a:lnTo>
                  <a:lnTo>
                    <a:pt x="44" y="580"/>
                  </a:lnTo>
                  <a:lnTo>
                    <a:pt x="30" y="580"/>
                  </a:lnTo>
                  <a:lnTo>
                    <a:pt x="94" y="310"/>
                  </a:lnTo>
                  <a:lnTo>
                    <a:pt x="36" y="0"/>
                  </a:lnTo>
                  <a:lnTo>
                    <a:pt x="36" y="0"/>
                  </a:lnTo>
                  <a:lnTo>
                    <a:pt x="0" y="0"/>
                  </a:lnTo>
                  <a:lnTo>
                    <a:pt x="64" y="306"/>
                  </a:lnTo>
                  <a:close/>
                </a:path>
              </a:pathLst>
            </a:cu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
            <p:cNvSpPr>
              <a:spLocks/>
            </p:cNvSpPr>
            <p:nvPr/>
          </p:nvSpPr>
          <p:spPr bwMode="auto">
            <a:xfrm>
              <a:off x="6216650" y="769938"/>
              <a:ext cx="1714500" cy="1392238"/>
            </a:xfrm>
            <a:custGeom>
              <a:avLst/>
              <a:gdLst>
                <a:gd name="T0" fmla="*/ 12 w 1080"/>
                <a:gd name="T1" fmla="*/ 580 h 877"/>
                <a:gd name="T2" fmla="*/ 42 w 1080"/>
                <a:gd name="T3" fmla="*/ 584 h 877"/>
                <a:gd name="T4" fmla="*/ 92 w 1080"/>
                <a:gd name="T5" fmla="*/ 590 h 877"/>
                <a:gd name="T6" fmla="*/ 112 w 1080"/>
                <a:gd name="T7" fmla="*/ 594 h 877"/>
                <a:gd name="T8" fmla="*/ 160 w 1080"/>
                <a:gd name="T9" fmla="*/ 602 h 877"/>
                <a:gd name="T10" fmla="*/ 188 w 1080"/>
                <a:gd name="T11" fmla="*/ 610 h 877"/>
                <a:gd name="T12" fmla="*/ 236 w 1080"/>
                <a:gd name="T13" fmla="*/ 622 h 877"/>
                <a:gd name="T14" fmla="*/ 254 w 1080"/>
                <a:gd name="T15" fmla="*/ 628 h 877"/>
                <a:gd name="T16" fmla="*/ 300 w 1080"/>
                <a:gd name="T17" fmla="*/ 644 h 877"/>
                <a:gd name="T18" fmla="*/ 328 w 1080"/>
                <a:gd name="T19" fmla="*/ 654 h 877"/>
                <a:gd name="T20" fmla="*/ 372 w 1080"/>
                <a:gd name="T21" fmla="*/ 674 h 877"/>
                <a:gd name="T22" fmla="*/ 390 w 1080"/>
                <a:gd name="T23" fmla="*/ 682 h 877"/>
                <a:gd name="T24" fmla="*/ 432 w 1080"/>
                <a:gd name="T25" fmla="*/ 704 h 877"/>
                <a:gd name="T26" fmla="*/ 458 w 1080"/>
                <a:gd name="T27" fmla="*/ 716 h 877"/>
                <a:gd name="T28" fmla="*/ 500 w 1080"/>
                <a:gd name="T29" fmla="*/ 742 h 877"/>
                <a:gd name="T30" fmla="*/ 514 w 1080"/>
                <a:gd name="T31" fmla="*/ 752 h 877"/>
                <a:gd name="T32" fmla="*/ 554 w 1080"/>
                <a:gd name="T33" fmla="*/ 777 h 877"/>
                <a:gd name="T34" fmla="*/ 578 w 1080"/>
                <a:gd name="T35" fmla="*/ 795 h 877"/>
                <a:gd name="T36" fmla="*/ 616 w 1080"/>
                <a:gd name="T37" fmla="*/ 825 h 877"/>
                <a:gd name="T38" fmla="*/ 628 w 1080"/>
                <a:gd name="T39" fmla="*/ 835 h 877"/>
                <a:gd name="T40" fmla="*/ 664 w 1080"/>
                <a:gd name="T41" fmla="*/ 865 h 877"/>
                <a:gd name="T42" fmla="*/ 908 w 1080"/>
                <a:gd name="T43" fmla="*/ 728 h 877"/>
                <a:gd name="T44" fmla="*/ 1060 w 1080"/>
                <a:gd name="T45" fmla="*/ 446 h 877"/>
                <a:gd name="T46" fmla="*/ 1040 w 1080"/>
                <a:gd name="T47" fmla="*/ 428 h 877"/>
                <a:gd name="T48" fmla="*/ 982 w 1080"/>
                <a:gd name="T49" fmla="*/ 378 h 877"/>
                <a:gd name="T50" fmla="*/ 948 w 1080"/>
                <a:gd name="T51" fmla="*/ 350 h 877"/>
                <a:gd name="T52" fmla="*/ 888 w 1080"/>
                <a:gd name="T53" fmla="*/ 306 h 877"/>
                <a:gd name="T54" fmla="*/ 860 w 1080"/>
                <a:gd name="T55" fmla="*/ 288 h 877"/>
                <a:gd name="T56" fmla="*/ 798 w 1080"/>
                <a:gd name="T57" fmla="*/ 246 h 877"/>
                <a:gd name="T58" fmla="*/ 760 w 1080"/>
                <a:gd name="T59" fmla="*/ 224 h 877"/>
                <a:gd name="T60" fmla="*/ 694 w 1080"/>
                <a:gd name="T61" fmla="*/ 188 h 877"/>
                <a:gd name="T62" fmla="*/ 664 w 1080"/>
                <a:gd name="T63" fmla="*/ 172 h 877"/>
                <a:gd name="T64" fmla="*/ 596 w 1080"/>
                <a:gd name="T65" fmla="*/ 140 h 877"/>
                <a:gd name="T66" fmla="*/ 556 w 1080"/>
                <a:gd name="T67" fmla="*/ 124 h 877"/>
                <a:gd name="T68" fmla="*/ 484 w 1080"/>
                <a:gd name="T69" fmla="*/ 96 h 877"/>
                <a:gd name="T70" fmla="*/ 452 w 1080"/>
                <a:gd name="T71" fmla="*/ 84 h 877"/>
                <a:gd name="T72" fmla="*/ 380 w 1080"/>
                <a:gd name="T73" fmla="*/ 62 h 877"/>
                <a:gd name="T74" fmla="*/ 336 w 1080"/>
                <a:gd name="T75" fmla="*/ 50 h 877"/>
                <a:gd name="T76" fmla="*/ 260 w 1080"/>
                <a:gd name="T77" fmla="*/ 34 h 877"/>
                <a:gd name="T78" fmla="*/ 228 w 1080"/>
                <a:gd name="T79" fmla="*/ 26 h 877"/>
                <a:gd name="T80" fmla="*/ 150 w 1080"/>
                <a:gd name="T81" fmla="*/ 14 h 877"/>
                <a:gd name="T82" fmla="*/ 104 w 1080"/>
                <a:gd name="T83" fmla="*/ 8 h 877"/>
                <a:gd name="T84" fmla="*/ 26 w 1080"/>
                <a:gd name="T85" fmla="*/ 2 h 877"/>
                <a:gd name="T86" fmla="*/ 64 w 1080"/>
                <a:gd name="T87" fmla="*/ 31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0" h="877">
                  <a:moveTo>
                    <a:pt x="0" y="580"/>
                  </a:moveTo>
                  <a:lnTo>
                    <a:pt x="0" y="580"/>
                  </a:lnTo>
                  <a:lnTo>
                    <a:pt x="12" y="580"/>
                  </a:lnTo>
                  <a:lnTo>
                    <a:pt x="12" y="580"/>
                  </a:lnTo>
                  <a:lnTo>
                    <a:pt x="42" y="584"/>
                  </a:lnTo>
                  <a:lnTo>
                    <a:pt x="42" y="584"/>
                  </a:lnTo>
                  <a:lnTo>
                    <a:pt x="62" y="586"/>
                  </a:lnTo>
                  <a:lnTo>
                    <a:pt x="62" y="586"/>
                  </a:lnTo>
                  <a:lnTo>
                    <a:pt x="92" y="590"/>
                  </a:lnTo>
                  <a:lnTo>
                    <a:pt x="92" y="590"/>
                  </a:lnTo>
                  <a:lnTo>
                    <a:pt x="112" y="594"/>
                  </a:lnTo>
                  <a:lnTo>
                    <a:pt x="112" y="594"/>
                  </a:lnTo>
                  <a:lnTo>
                    <a:pt x="140" y="598"/>
                  </a:lnTo>
                  <a:lnTo>
                    <a:pt x="140" y="598"/>
                  </a:lnTo>
                  <a:lnTo>
                    <a:pt x="160" y="602"/>
                  </a:lnTo>
                  <a:lnTo>
                    <a:pt x="160" y="602"/>
                  </a:lnTo>
                  <a:lnTo>
                    <a:pt x="188" y="610"/>
                  </a:lnTo>
                  <a:lnTo>
                    <a:pt x="188" y="610"/>
                  </a:lnTo>
                  <a:lnTo>
                    <a:pt x="208" y="614"/>
                  </a:lnTo>
                  <a:lnTo>
                    <a:pt x="208" y="614"/>
                  </a:lnTo>
                  <a:lnTo>
                    <a:pt x="236" y="622"/>
                  </a:lnTo>
                  <a:lnTo>
                    <a:pt x="236" y="622"/>
                  </a:lnTo>
                  <a:lnTo>
                    <a:pt x="254" y="628"/>
                  </a:lnTo>
                  <a:lnTo>
                    <a:pt x="254" y="628"/>
                  </a:lnTo>
                  <a:lnTo>
                    <a:pt x="282" y="638"/>
                  </a:lnTo>
                  <a:lnTo>
                    <a:pt x="282" y="638"/>
                  </a:lnTo>
                  <a:lnTo>
                    <a:pt x="300" y="644"/>
                  </a:lnTo>
                  <a:lnTo>
                    <a:pt x="300" y="644"/>
                  </a:lnTo>
                  <a:lnTo>
                    <a:pt x="328" y="654"/>
                  </a:lnTo>
                  <a:lnTo>
                    <a:pt x="328" y="654"/>
                  </a:lnTo>
                  <a:lnTo>
                    <a:pt x="346" y="662"/>
                  </a:lnTo>
                  <a:lnTo>
                    <a:pt x="346" y="662"/>
                  </a:lnTo>
                  <a:lnTo>
                    <a:pt x="372" y="674"/>
                  </a:lnTo>
                  <a:lnTo>
                    <a:pt x="372" y="674"/>
                  </a:lnTo>
                  <a:lnTo>
                    <a:pt x="390" y="682"/>
                  </a:lnTo>
                  <a:lnTo>
                    <a:pt x="390" y="682"/>
                  </a:lnTo>
                  <a:lnTo>
                    <a:pt x="416" y="694"/>
                  </a:lnTo>
                  <a:lnTo>
                    <a:pt x="416" y="694"/>
                  </a:lnTo>
                  <a:lnTo>
                    <a:pt x="432" y="704"/>
                  </a:lnTo>
                  <a:lnTo>
                    <a:pt x="432" y="704"/>
                  </a:lnTo>
                  <a:lnTo>
                    <a:pt x="458" y="716"/>
                  </a:lnTo>
                  <a:lnTo>
                    <a:pt x="458" y="716"/>
                  </a:lnTo>
                  <a:lnTo>
                    <a:pt x="474" y="726"/>
                  </a:lnTo>
                  <a:lnTo>
                    <a:pt x="474" y="726"/>
                  </a:lnTo>
                  <a:lnTo>
                    <a:pt x="500" y="742"/>
                  </a:lnTo>
                  <a:lnTo>
                    <a:pt x="500" y="742"/>
                  </a:lnTo>
                  <a:lnTo>
                    <a:pt x="514" y="752"/>
                  </a:lnTo>
                  <a:lnTo>
                    <a:pt x="514" y="752"/>
                  </a:lnTo>
                  <a:lnTo>
                    <a:pt x="540" y="767"/>
                  </a:lnTo>
                  <a:lnTo>
                    <a:pt x="540" y="767"/>
                  </a:lnTo>
                  <a:lnTo>
                    <a:pt x="554" y="777"/>
                  </a:lnTo>
                  <a:lnTo>
                    <a:pt x="554" y="777"/>
                  </a:lnTo>
                  <a:lnTo>
                    <a:pt x="578" y="795"/>
                  </a:lnTo>
                  <a:lnTo>
                    <a:pt x="578" y="795"/>
                  </a:lnTo>
                  <a:lnTo>
                    <a:pt x="592" y="805"/>
                  </a:lnTo>
                  <a:lnTo>
                    <a:pt x="592" y="805"/>
                  </a:lnTo>
                  <a:lnTo>
                    <a:pt x="616" y="825"/>
                  </a:lnTo>
                  <a:lnTo>
                    <a:pt x="616" y="825"/>
                  </a:lnTo>
                  <a:lnTo>
                    <a:pt x="628" y="835"/>
                  </a:lnTo>
                  <a:lnTo>
                    <a:pt x="628" y="835"/>
                  </a:lnTo>
                  <a:lnTo>
                    <a:pt x="654" y="857"/>
                  </a:lnTo>
                  <a:lnTo>
                    <a:pt x="654" y="857"/>
                  </a:lnTo>
                  <a:lnTo>
                    <a:pt x="664" y="865"/>
                  </a:lnTo>
                  <a:lnTo>
                    <a:pt x="664" y="865"/>
                  </a:lnTo>
                  <a:lnTo>
                    <a:pt x="676" y="877"/>
                  </a:lnTo>
                  <a:lnTo>
                    <a:pt x="908" y="728"/>
                  </a:lnTo>
                  <a:lnTo>
                    <a:pt x="1080" y="464"/>
                  </a:lnTo>
                  <a:lnTo>
                    <a:pt x="1080" y="464"/>
                  </a:lnTo>
                  <a:lnTo>
                    <a:pt x="1060" y="446"/>
                  </a:lnTo>
                  <a:lnTo>
                    <a:pt x="1060" y="446"/>
                  </a:lnTo>
                  <a:lnTo>
                    <a:pt x="1040" y="428"/>
                  </a:lnTo>
                  <a:lnTo>
                    <a:pt x="1040" y="428"/>
                  </a:lnTo>
                  <a:lnTo>
                    <a:pt x="1006" y="398"/>
                  </a:lnTo>
                  <a:lnTo>
                    <a:pt x="1006" y="398"/>
                  </a:lnTo>
                  <a:lnTo>
                    <a:pt x="982" y="378"/>
                  </a:lnTo>
                  <a:lnTo>
                    <a:pt x="982" y="378"/>
                  </a:lnTo>
                  <a:lnTo>
                    <a:pt x="948" y="350"/>
                  </a:lnTo>
                  <a:lnTo>
                    <a:pt x="948" y="350"/>
                  </a:lnTo>
                  <a:lnTo>
                    <a:pt x="922" y="332"/>
                  </a:lnTo>
                  <a:lnTo>
                    <a:pt x="922" y="332"/>
                  </a:lnTo>
                  <a:lnTo>
                    <a:pt x="888" y="306"/>
                  </a:lnTo>
                  <a:lnTo>
                    <a:pt x="888" y="306"/>
                  </a:lnTo>
                  <a:lnTo>
                    <a:pt x="860" y="288"/>
                  </a:lnTo>
                  <a:lnTo>
                    <a:pt x="860" y="288"/>
                  </a:lnTo>
                  <a:lnTo>
                    <a:pt x="824" y="264"/>
                  </a:lnTo>
                  <a:lnTo>
                    <a:pt x="824" y="264"/>
                  </a:lnTo>
                  <a:lnTo>
                    <a:pt x="798" y="246"/>
                  </a:lnTo>
                  <a:lnTo>
                    <a:pt x="798" y="246"/>
                  </a:lnTo>
                  <a:lnTo>
                    <a:pt x="760" y="224"/>
                  </a:lnTo>
                  <a:lnTo>
                    <a:pt x="760" y="224"/>
                  </a:lnTo>
                  <a:lnTo>
                    <a:pt x="732" y="208"/>
                  </a:lnTo>
                  <a:lnTo>
                    <a:pt x="732" y="208"/>
                  </a:lnTo>
                  <a:lnTo>
                    <a:pt x="694" y="188"/>
                  </a:lnTo>
                  <a:lnTo>
                    <a:pt x="694" y="188"/>
                  </a:lnTo>
                  <a:lnTo>
                    <a:pt x="664" y="172"/>
                  </a:lnTo>
                  <a:lnTo>
                    <a:pt x="664" y="172"/>
                  </a:lnTo>
                  <a:lnTo>
                    <a:pt x="626" y="154"/>
                  </a:lnTo>
                  <a:lnTo>
                    <a:pt x="626" y="154"/>
                  </a:lnTo>
                  <a:lnTo>
                    <a:pt x="596" y="140"/>
                  </a:lnTo>
                  <a:lnTo>
                    <a:pt x="596" y="140"/>
                  </a:lnTo>
                  <a:lnTo>
                    <a:pt x="556" y="124"/>
                  </a:lnTo>
                  <a:lnTo>
                    <a:pt x="556" y="124"/>
                  </a:lnTo>
                  <a:lnTo>
                    <a:pt x="524" y="110"/>
                  </a:lnTo>
                  <a:lnTo>
                    <a:pt x="524" y="110"/>
                  </a:lnTo>
                  <a:lnTo>
                    <a:pt x="484" y="96"/>
                  </a:lnTo>
                  <a:lnTo>
                    <a:pt x="484" y="96"/>
                  </a:lnTo>
                  <a:lnTo>
                    <a:pt x="452" y="84"/>
                  </a:lnTo>
                  <a:lnTo>
                    <a:pt x="452" y="84"/>
                  </a:lnTo>
                  <a:lnTo>
                    <a:pt x="410" y="72"/>
                  </a:lnTo>
                  <a:lnTo>
                    <a:pt x="410" y="72"/>
                  </a:lnTo>
                  <a:lnTo>
                    <a:pt x="380" y="62"/>
                  </a:lnTo>
                  <a:lnTo>
                    <a:pt x="380" y="62"/>
                  </a:lnTo>
                  <a:lnTo>
                    <a:pt x="336" y="50"/>
                  </a:lnTo>
                  <a:lnTo>
                    <a:pt x="336" y="50"/>
                  </a:lnTo>
                  <a:lnTo>
                    <a:pt x="304" y="42"/>
                  </a:lnTo>
                  <a:lnTo>
                    <a:pt x="304" y="42"/>
                  </a:lnTo>
                  <a:lnTo>
                    <a:pt x="260" y="34"/>
                  </a:lnTo>
                  <a:lnTo>
                    <a:pt x="260" y="34"/>
                  </a:lnTo>
                  <a:lnTo>
                    <a:pt x="228" y="26"/>
                  </a:lnTo>
                  <a:lnTo>
                    <a:pt x="228" y="26"/>
                  </a:lnTo>
                  <a:lnTo>
                    <a:pt x="182" y="20"/>
                  </a:lnTo>
                  <a:lnTo>
                    <a:pt x="182" y="20"/>
                  </a:lnTo>
                  <a:lnTo>
                    <a:pt x="150" y="14"/>
                  </a:lnTo>
                  <a:lnTo>
                    <a:pt x="150" y="14"/>
                  </a:lnTo>
                  <a:lnTo>
                    <a:pt x="104" y="8"/>
                  </a:lnTo>
                  <a:lnTo>
                    <a:pt x="104" y="8"/>
                  </a:lnTo>
                  <a:lnTo>
                    <a:pt x="70" y="6"/>
                  </a:lnTo>
                  <a:lnTo>
                    <a:pt x="70" y="6"/>
                  </a:lnTo>
                  <a:lnTo>
                    <a:pt x="26" y="2"/>
                  </a:lnTo>
                  <a:lnTo>
                    <a:pt x="26" y="2"/>
                  </a:lnTo>
                  <a:lnTo>
                    <a:pt x="6" y="0"/>
                  </a:lnTo>
                  <a:lnTo>
                    <a:pt x="64" y="310"/>
                  </a:lnTo>
                  <a:lnTo>
                    <a:pt x="0" y="58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
            <p:cNvSpPr>
              <a:spLocks/>
            </p:cNvSpPr>
            <p:nvPr/>
          </p:nvSpPr>
          <p:spPr bwMode="auto">
            <a:xfrm>
              <a:off x="7340600" y="969963"/>
              <a:ext cx="571500" cy="568325"/>
            </a:xfrm>
            <a:custGeom>
              <a:avLst/>
              <a:gdLst>
                <a:gd name="T0" fmla="*/ 360 w 360"/>
                <a:gd name="T1" fmla="*/ 176 h 358"/>
                <a:gd name="T2" fmla="*/ 354 w 360"/>
                <a:gd name="T3" fmla="*/ 140 h 358"/>
                <a:gd name="T4" fmla="*/ 344 w 360"/>
                <a:gd name="T5" fmla="*/ 106 h 358"/>
                <a:gd name="T6" fmla="*/ 326 w 360"/>
                <a:gd name="T7" fmla="*/ 76 h 358"/>
                <a:gd name="T8" fmla="*/ 304 w 360"/>
                <a:gd name="T9" fmla="*/ 50 h 358"/>
                <a:gd name="T10" fmla="*/ 276 w 360"/>
                <a:gd name="T11" fmla="*/ 28 h 358"/>
                <a:gd name="T12" fmla="*/ 246 w 360"/>
                <a:gd name="T13" fmla="*/ 14 h 358"/>
                <a:gd name="T14" fmla="*/ 212 w 360"/>
                <a:gd name="T15" fmla="*/ 4 h 358"/>
                <a:gd name="T16" fmla="*/ 176 w 360"/>
                <a:gd name="T17" fmla="*/ 0 h 358"/>
                <a:gd name="T18" fmla="*/ 158 w 360"/>
                <a:gd name="T19" fmla="*/ 2 h 358"/>
                <a:gd name="T20" fmla="*/ 122 w 360"/>
                <a:gd name="T21" fmla="*/ 10 h 358"/>
                <a:gd name="T22" fmla="*/ 92 w 360"/>
                <a:gd name="T23" fmla="*/ 24 h 358"/>
                <a:gd name="T24" fmla="*/ 62 w 360"/>
                <a:gd name="T25" fmla="*/ 44 h 358"/>
                <a:gd name="T26" fmla="*/ 40 w 360"/>
                <a:gd name="T27" fmla="*/ 68 h 358"/>
                <a:gd name="T28" fmla="*/ 20 w 360"/>
                <a:gd name="T29" fmla="*/ 98 h 358"/>
                <a:gd name="T30" fmla="*/ 8 w 360"/>
                <a:gd name="T31" fmla="*/ 130 h 358"/>
                <a:gd name="T32" fmla="*/ 2 w 360"/>
                <a:gd name="T33" fmla="*/ 166 h 358"/>
                <a:gd name="T34" fmla="*/ 0 w 360"/>
                <a:gd name="T35" fmla="*/ 184 h 358"/>
                <a:gd name="T36" fmla="*/ 6 w 360"/>
                <a:gd name="T37" fmla="*/ 220 h 358"/>
                <a:gd name="T38" fmla="*/ 16 w 360"/>
                <a:gd name="T39" fmla="*/ 254 h 358"/>
                <a:gd name="T40" fmla="*/ 34 w 360"/>
                <a:gd name="T41" fmla="*/ 284 h 358"/>
                <a:gd name="T42" fmla="*/ 56 w 360"/>
                <a:gd name="T43" fmla="*/ 310 h 358"/>
                <a:gd name="T44" fmla="*/ 84 w 360"/>
                <a:gd name="T45" fmla="*/ 330 h 358"/>
                <a:gd name="T46" fmla="*/ 114 w 360"/>
                <a:gd name="T47" fmla="*/ 346 h 358"/>
                <a:gd name="T48" fmla="*/ 148 w 360"/>
                <a:gd name="T49" fmla="*/ 356 h 358"/>
                <a:gd name="T50" fmla="*/ 184 w 360"/>
                <a:gd name="T51" fmla="*/ 358 h 358"/>
                <a:gd name="T52" fmla="*/ 202 w 360"/>
                <a:gd name="T53" fmla="*/ 358 h 358"/>
                <a:gd name="T54" fmla="*/ 238 w 360"/>
                <a:gd name="T55" fmla="*/ 350 h 358"/>
                <a:gd name="T56" fmla="*/ 270 w 360"/>
                <a:gd name="T57" fmla="*/ 336 h 358"/>
                <a:gd name="T58" fmla="*/ 298 w 360"/>
                <a:gd name="T59" fmla="*/ 316 h 358"/>
                <a:gd name="T60" fmla="*/ 320 w 360"/>
                <a:gd name="T61" fmla="*/ 290 h 358"/>
                <a:gd name="T62" fmla="*/ 340 w 360"/>
                <a:gd name="T63" fmla="*/ 262 h 358"/>
                <a:gd name="T64" fmla="*/ 352 w 360"/>
                <a:gd name="T65" fmla="*/ 230 h 358"/>
                <a:gd name="T66" fmla="*/ 358 w 360"/>
                <a:gd name="T67"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360" y="176"/>
                  </a:moveTo>
                  <a:lnTo>
                    <a:pt x="360" y="176"/>
                  </a:lnTo>
                  <a:lnTo>
                    <a:pt x="358" y="158"/>
                  </a:lnTo>
                  <a:lnTo>
                    <a:pt x="354" y="140"/>
                  </a:lnTo>
                  <a:lnTo>
                    <a:pt x="350" y="122"/>
                  </a:lnTo>
                  <a:lnTo>
                    <a:pt x="344" y="106"/>
                  </a:lnTo>
                  <a:lnTo>
                    <a:pt x="336" y="90"/>
                  </a:lnTo>
                  <a:lnTo>
                    <a:pt x="326" y="76"/>
                  </a:lnTo>
                  <a:lnTo>
                    <a:pt x="316" y="62"/>
                  </a:lnTo>
                  <a:lnTo>
                    <a:pt x="304" y="50"/>
                  </a:lnTo>
                  <a:lnTo>
                    <a:pt x="290" y="38"/>
                  </a:lnTo>
                  <a:lnTo>
                    <a:pt x="276" y="28"/>
                  </a:lnTo>
                  <a:lnTo>
                    <a:pt x="262" y="20"/>
                  </a:lnTo>
                  <a:lnTo>
                    <a:pt x="246" y="14"/>
                  </a:lnTo>
                  <a:lnTo>
                    <a:pt x="230" y="8"/>
                  </a:lnTo>
                  <a:lnTo>
                    <a:pt x="212" y="4"/>
                  </a:lnTo>
                  <a:lnTo>
                    <a:pt x="194" y="2"/>
                  </a:lnTo>
                  <a:lnTo>
                    <a:pt x="176" y="0"/>
                  </a:lnTo>
                  <a:lnTo>
                    <a:pt x="176" y="0"/>
                  </a:lnTo>
                  <a:lnTo>
                    <a:pt x="158" y="2"/>
                  </a:lnTo>
                  <a:lnTo>
                    <a:pt x="140" y="6"/>
                  </a:lnTo>
                  <a:lnTo>
                    <a:pt x="122" y="10"/>
                  </a:lnTo>
                  <a:lnTo>
                    <a:pt x="106" y="16"/>
                  </a:lnTo>
                  <a:lnTo>
                    <a:pt x="92" y="24"/>
                  </a:lnTo>
                  <a:lnTo>
                    <a:pt x="76" y="34"/>
                  </a:lnTo>
                  <a:lnTo>
                    <a:pt x="62" y="44"/>
                  </a:lnTo>
                  <a:lnTo>
                    <a:pt x="50" y="56"/>
                  </a:lnTo>
                  <a:lnTo>
                    <a:pt x="40" y="68"/>
                  </a:lnTo>
                  <a:lnTo>
                    <a:pt x="30" y="82"/>
                  </a:lnTo>
                  <a:lnTo>
                    <a:pt x="20" y="98"/>
                  </a:lnTo>
                  <a:lnTo>
                    <a:pt x="14" y="114"/>
                  </a:lnTo>
                  <a:lnTo>
                    <a:pt x="8" y="130"/>
                  </a:lnTo>
                  <a:lnTo>
                    <a:pt x="4" y="148"/>
                  </a:lnTo>
                  <a:lnTo>
                    <a:pt x="2" y="166"/>
                  </a:lnTo>
                  <a:lnTo>
                    <a:pt x="0" y="184"/>
                  </a:lnTo>
                  <a:lnTo>
                    <a:pt x="0" y="184"/>
                  </a:lnTo>
                  <a:lnTo>
                    <a:pt x="2" y="202"/>
                  </a:lnTo>
                  <a:lnTo>
                    <a:pt x="6" y="220"/>
                  </a:lnTo>
                  <a:lnTo>
                    <a:pt x="10" y="236"/>
                  </a:lnTo>
                  <a:lnTo>
                    <a:pt x="16" y="254"/>
                  </a:lnTo>
                  <a:lnTo>
                    <a:pt x="24" y="268"/>
                  </a:lnTo>
                  <a:lnTo>
                    <a:pt x="34" y="284"/>
                  </a:lnTo>
                  <a:lnTo>
                    <a:pt x="44" y="296"/>
                  </a:lnTo>
                  <a:lnTo>
                    <a:pt x="56" y="310"/>
                  </a:lnTo>
                  <a:lnTo>
                    <a:pt x="70" y="320"/>
                  </a:lnTo>
                  <a:lnTo>
                    <a:pt x="84" y="330"/>
                  </a:lnTo>
                  <a:lnTo>
                    <a:pt x="98" y="340"/>
                  </a:lnTo>
                  <a:lnTo>
                    <a:pt x="114" y="346"/>
                  </a:lnTo>
                  <a:lnTo>
                    <a:pt x="130" y="352"/>
                  </a:lnTo>
                  <a:lnTo>
                    <a:pt x="148" y="356"/>
                  </a:lnTo>
                  <a:lnTo>
                    <a:pt x="166" y="358"/>
                  </a:lnTo>
                  <a:lnTo>
                    <a:pt x="184" y="358"/>
                  </a:lnTo>
                  <a:lnTo>
                    <a:pt x="184" y="358"/>
                  </a:lnTo>
                  <a:lnTo>
                    <a:pt x="202" y="358"/>
                  </a:lnTo>
                  <a:lnTo>
                    <a:pt x="220" y="354"/>
                  </a:lnTo>
                  <a:lnTo>
                    <a:pt x="238" y="350"/>
                  </a:lnTo>
                  <a:lnTo>
                    <a:pt x="254" y="344"/>
                  </a:lnTo>
                  <a:lnTo>
                    <a:pt x="270" y="336"/>
                  </a:lnTo>
                  <a:lnTo>
                    <a:pt x="284" y="326"/>
                  </a:lnTo>
                  <a:lnTo>
                    <a:pt x="298" y="316"/>
                  </a:lnTo>
                  <a:lnTo>
                    <a:pt x="310" y="304"/>
                  </a:lnTo>
                  <a:lnTo>
                    <a:pt x="320" y="290"/>
                  </a:lnTo>
                  <a:lnTo>
                    <a:pt x="330" y="276"/>
                  </a:lnTo>
                  <a:lnTo>
                    <a:pt x="340" y="262"/>
                  </a:lnTo>
                  <a:lnTo>
                    <a:pt x="346" y="246"/>
                  </a:lnTo>
                  <a:lnTo>
                    <a:pt x="352" y="230"/>
                  </a:lnTo>
                  <a:lnTo>
                    <a:pt x="356" y="212"/>
                  </a:lnTo>
                  <a:lnTo>
                    <a:pt x="358" y="194"/>
                  </a:lnTo>
                  <a:lnTo>
                    <a:pt x="360" y="176"/>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
            <p:cNvSpPr>
              <a:spLocks/>
            </p:cNvSpPr>
            <p:nvPr/>
          </p:nvSpPr>
          <p:spPr bwMode="auto">
            <a:xfrm>
              <a:off x="7439025" y="1068388"/>
              <a:ext cx="374650" cy="374650"/>
            </a:xfrm>
            <a:custGeom>
              <a:avLst/>
              <a:gdLst>
                <a:gd name="T0" fmla="*/ 236 w 236"/>
                <a:gd name="T1" fmla="*/ 116 h 236"/>
                <a:gd name="T2" fmla="*/ 236 w 236"/>
                <a:gd name="T3" fmla="*/ 116 h 236"/>
                <a:gd name="T4" fmla="*/ 234 w 236"/>
                <a:gd name="T5" fmla="*/ 104 h 236"/>
                <a:gd name="T6" fmla="*/ 232 w 236"/>
                <a:gd name="T7" fmla="*/ 92 h 236"/>
                <a:gd name="T8" fmla="*/ 226 w 236"/>
                <a:gd name="T9" fmla="*/ 70 h 236"/>
                <a:gd name="T10" fmla="*/ 214 w 236"/>
                <a:gd name="T11" fmla="*/ 50 h 236"/>
                <a:gd name="T12" fmla="*/ 200 w 236"/>
                <a:gd name="T13" fmla="*/ 32 h 236"/>
                <a:gd name="T14" fmla="*/ 182 w 236"/>
                <a:gd name="T15" fmla="*/ 18 h 236"/>
                <a:gd name="T16" fmla="*/ 162 w 236"/>
                <a:gd name="T17" fmla="*/ 8 h 236"/>
                <a:gd name="T18" fmla="*/ 140 w 236"/>
                <a:gd name="T19" fmla="*/ 2 h 236"/>
                <a:gd name="T20" fmla="*/ 128 w 236"/>
                <a:gd name="T21" fmla="*/ 0 h 236"/>
                <a:gd name="T22" fmla="*/ 116 w 236"/>
                <a:gd name="T23" fmla="*/ 0 h 236"/>
                <a:gd name="T24" fmla="*/ 116 w 236"/>
                <a:gd name="T25" fmla="*/ 0 h 236"/>
                <a:gd name="T26" fmla="*/ 104 w 236"/>
                <a:gd name="T27" fmla="*/ 2 h 236"/>
                <a:gd name="T28" fmla="*/ 92 w 236"/>
                <a:gd name="T29" fmla="*/ 4 h 236"/>
                <a:gd name="T30" fmla="*/ 70 w 236"/>
                <a:gd name="T31" fmla="*/ 10 h 236"/>
                <a:gd name="T32" fmla="*/ 50 w 236"/>
                <a:gd name="T33" fmla="*/ 22 h 236"/>
                <a:gd name="T34" fmla="*/ 34 w 236"/>
                <a:gd name="T35" fmla="*/ 36 h 236"/>
                <a:gd name="T36" fmla="*/ 20 w 236"/>
                <a:gd name="T37" fmla="*/ 54 h 236"/>
                <a:gd name="T38" fmla="*/ 8 w 236"/>
                <a:gd name="T39" fmla="*/ 74 h 236"/>
                <a:gd name="T40" fmla="*/ 2 w 236"/>
                <a:gd name="T41" fmla="*/ 96 h 236"/>
                <a:gd name="T42" fmla="*/ 0 w 236"/>
                <a:gd name="T43" fmla="*/ 108 h 236"/>
                <a:gd name="T44" fmla="*/ 0 w 236"/>
                <a:gd name="T45" fmla="*/ 120 h 236"/>
                <a:gd name="T46" fmla="*/ 0 w 236"/>
                <a:gd name="T47" fmla="*/ 120 h 236"/>
                <a:gd name="T48" fmla="*/ 2 w 236"/>
                <a:gd name="T49" fmla="*/ 132 h 236"/>
                <a:gd name="T50" fmla="*/ 4 w 236"/>
                <a:gd name="T51" fmla="*/ 144 h 236"/>
                <a:gd name="T52" fmla="*/ 10 w 236"/>
                <a:gd name="T53" fmla="*/ 166 h 236"/>
                <a:gd name="T54" fmla="*/ 22 w 236"/>
                <a:gd name="T55" fmla="*/ 186 h 236"/>
                <a:gd name="T56" fmla="*/ 36 w 236"/>
                <a:gd name="T57" fmla="*/ 202 h 236"/>
                <a:gd name="T58" fmla="*/ 54 w 236"/>
                <a:gd name="T59" fmla="*/ 216 h 236"/>
                <a:gd name="T60" fmla="*/ 74 w 236"/>
                <a:gd name="T61" fmla="*/ 228 h 236"/>
                <a:gd name="T62" fmla="*/ 96 w 236"/>
                <a:gd name="T63" fmla="*/ 234 h 236"/>
                <a:gd name="T64" fmla="*/ 108 w 236"/>
                <a:gd name="T65" fmla="*/ 236 h 236"/>
                <a:gd name="T66" fmla="*/ 120 w 236"/>
                <a:gd name="T67" fmla="*/ 236 h 236"/>
                <a:gd name="T68" fmla="*/ 120 w 236"/>
                <a:gd name="T69" fmla="*/ 236 h 236"/>
                <a:gd name="T70" fmla="*/ 132 w 236"/>
                <a:gd name="T71" fmla="*/ 234 h 236"/>
                <a:gd name="T72" fmla="*/ 144 w 236"/>
                <a:gd name="T73" fmla="*/ 232 h 236"/>
                <a:gd name="T74" fmla="*/ 166 w 236"/>
                <a:gd name="T75" fmla="*/ 226 h 236"/>
                <a:gd name="T76" fmla="*/ 186 w 236"/>
                <a:gd name="T77" fmla="*/ 214 h 236"/>
                <a:gd name="T78" fmla="*/ 204 w 236"/>
                <a:gd name="T79" fmla="*/ 200 h 236"/>
                <a:gd name="T80" fmla="*/ 218 w 236"/>
                <a:gd name="T81" fmla="*/ 182 h 236"/>
                <a:gd name="T82" fmla="*/ 228 w 236"/>
                <a:gd name="T83" fmla="*/ 162 h 236"/>
                <a:gd name="T84" fmla="*/ 234 w 236"/>
                <a:gd name="T85" fmla="*/ 138 h 236"/>
                <a:gd name="T86" fmla="*/ 236 w 236"/>
                <a:gd name="T87" fmla="*/ 128 h 236"/>
                <a:gd name="T88" fmla="*/ 236 w 236"/>
                <a:gd name="T89" fmla="*/ 1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236">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grpSp>
      <p:grpSp>
        <p:nvGrpSpPr>
          <p:cNvPr id="3" name="Group 71"/>
          <p:cNvGrpSpPr/>
          <p:nvPr/>
        </p:nvGrpSpPr>
        <p:grpSpPr>
          <a:xfrm>
            <a:off x="5832697" y="2058591"/>
            <a:ext cx="1212056" cy="1401366"/>
            <a:chOff x="7385050" y="1601788"/>
            <a:chExt cx="1616075" cy="1868488"/>
          </a:xfrm>
        </p:grpSpPr>
        <p:sp>
          <p:nvSpPr>
            <p:cNvPr id="73" name="Freeform 11"/>
            <p:cNvSpPr>
              <a:spLocks/>
            </p:cNvSpPr>
            <p:nvPr/>
          </p:nvSpPr>
          <p:spPr bwMode="auto">
            <a:xfrm>
              <a:off x="7385050" y="1601788"/>
              <a:ext cx="679450" cy="690563"/>
            </a:xfrm>
            <a:custGeom>
              <a:avLst/>
              <a:gdLst>
                <a:gd name="T0" fmla="*/ 404 w 428"/>
                <a:gd name="T1" fmla="*/ 0 h 435"/>
                <a:gd name="T2" fmla="*/ 232 w 428"/>
                <a:gd name="T3" fmla="*/ 263 h 435"/>
                <a:gd name="T4" fmla="*/ 0 w 428"/>
                <a:gd name="T5" fmla="*/ 415 h 435"/>
                <a:gd name="T6" fmla="*/ 0 w 428"/>
                <a:gd name="T7" fmla="*/ 415 h 435"/>
                <a:gd name="T8" fmla="*/ 18 w 428"/>
                <a:gd name="T9" fmla="*/ 435 h 435"/>
                <a:gd name="T10" fmla="*/ 18 w 428"/>
                <a:gd name="T11" fmla="*/ 435 h 435"/>
                <a:gd name="T12" fmla="*/ 16 w 428"/>
                <a:gd name="T13" fmla="*/ 431 h 435"/>
                <a:gd name="T14" fmla="*/ 250 w 428"/>
                <a:gd name="T15" fmla="*/ 285 h 435"/>
                <a:gd name="T16" fmla="*/ 428 w 428"/>
                <a:gd name="T17" fmla="*/ 26 h 435"/>
                <a:gd name="T18" fmla="*/ 404 w 428"/>
                <a:gd name="T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435">
                  <a:moveTo>
                    <a:pt x="404" y="0"/>
                  </a:moveTo>
                  <a:lnTo>
                    <a:pt x="232" y="263"/>
                  </a:lnTo>
                  <a:lnTo>
                    <a:pt x="0" y="415"/>
                  </a:lnTo>
                  <a:lnTo>
                    <a:pt x="0" y="415"/>
                  </a:lnTo>
                  <a:lnTo>
                    <a:pt x="18" y="435"/>
                  </a:lnTo>
                  <a:lnTo>
                    <a:pt x="18" y="435"/>
                  </a:lnTo>
                  <a:lnTo>
                    <a:pt x="16" y="431"/>
                  </a:lnTo>
                  <a:lnTo>
                    <a:pt x="250" y="285"/>
                  </a:lnTo>
                  <a:lnTo>
                    <a:pt x="428" y="26"/>
                  </a:lnTo>
                  <a:lnTo>
                    <a:pt x="404" y="0"/>
                  </a:lnTo>
                  <a:close/>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2"/>
            <p:cNvSpPr>
              <a:spLocks/>
            </p:cNvSpPr>
            <p:nvPr/>
          </p:nvSpPr>
          <p:spPr bwMode="auto">
            <a:xfrm>
              <a:off x="7410450" y="1643063"/>
              <a:ext cx="1339850" cy="1827213"/>
            </a:xfrm>
            <a:custGeom>
              <a:avLst/>
              <a:gdLst>
                <a:gd name="T0" fmla="*/ 0 w 844"/>
                <a:gd name="T1" fmla="*/ 405 h 1151"/>
                <a:gd name="T2" fmla="*/ 2 w 844"/>
                <a:gd name="T3" fmla="*/ 409 h 1151"/>
                <a:gd name="T4" fmla="*/ 26 w 844"/>
                <a:gd name="T5" fmla="*/ 439 h 1151"/>
                <a:gd name="T6" fmla="*/ 32 w 844"/>
                <a:gd name="T7" fmla="*/ 447 h 1151"/>
                <a:gd name="T8" fmla="*/ 56 w 844"/>
                <a:gd name="T9" fmla="*/ 477 h 1151"/>
                <a:gd name="T10" fmla="*/ 60 w 844"/>
                <a:gd name="T11" fmla="*/ 483 h 1151"/>
                <a:gd name="T12" fmla="*/ 82 w 844"/>
                <a:gd name="T13" fmla="*/ 515 h 1151"/>
                <a:gd name="T14" fmla="*/ 88 w 844"/>
                <a:gd name="T15" fmla="*/ 523 h 1151"/>
                <a:gd name="T16" fmla="*/ 108 w 844"/>
                <a:gd name="T17" fmla="*/ 555 h 1151"/>
                <a:gd name="T18" fmla="*/ 112 w 844"/>
                <a:gd name="T19" fmla="*/ 563 h 1151"/>
                <a:gd name="T20" fmla="*/ 132 w 844"/>
                <a:gd name="T21" fmla="*/ 597 h 1151"/>
                <a:gd name="T22" fmla="*/ 136 w 844"/>
                <a:gd name="T23" fmla="*/ 605 h 1151"/>
                <a:gd name="T24" fmla="*/ 154 w 844"/>
                <a:gd name="T25" fmla="*/ 639 h 1151"/>
                <a:gd name="T26" fmla="*/ 158 w 844"/>
                <a:gd name="T27" fmla="*/ 647 h 1151"/>
                <a:gd name="T28" fmla="*/ 174 w 844"/>
                <a:gd name="T29" fmla="*/ 683 h 1151"/>
                <a:gd name="T30" fmla="*/ 178 w 844"/>
                <a:gd name="T31" fmla="*/ 691 h 1151"/>
                <a:gd name="T32" fmla="*/ 192 w 844"/>
                <a:gd name="T33" fmla="*/ 727 h 1151"/>
                <a:gd name="T34" fmla="*/ 196 w 844"/>
                <a:gd name="T35" fmla="*/ 737 h 1151"/>
                <a:gd name="T36" fmla="*/ 208 w 844"/>
                <a:gd name="T37" fmla="*/ 773 h 1151"/>
                <a:gd name="T38" fmla="*/ 212 w 844"/>
                <a:gd name="T39" fmla="*/ 783 h 1151"/>
                <a:gd name="T40" fmla="*/ 222 w 844"/>
                <a:gd name="T41" fmla="*/ 819 h 1151"/>
                <a:gd name="T42" fmla="*/ 226 w 844"/>
                <a:gd name="T43" fmla="*/ 829 h 1151"/>
                <a:gd name="T44" fmla="*/ 236 w 844"/>
                <a:gd name="T45" fmla="*/ 865 h 1151"/>
                <a:gd name="T46" fmla="*/ 238 w 844"/>
                <a:gd name="T47" fmla="*/ 877 h 1151"/>
                <a:gd name="T48" fmla="*/ 246 w 844"/>
                <a:gd name="T49" fmla="*/ 913 h 1151"/>
                <a:gd name="T50" fmla="*/ 248 w 844"/>
                <a:gd name="T51" fmla="*/ 925 h 1151"/>
                <a:gd name="T52" fmla="*/ 254 w 844"/>
                <a:gd name="T53" fmla="*/ 961 h 1151"/>
                <a:gd name="T54" fmla="*/ 256 w 844"/>
                <a:gd name="T55" fmla="*/ 975 h 1151"/>
                <a:gd name="T56" fmla="*/ 260 w 844"/>
                <a:gd name="T57" fmla="*/ 1011 h 1151"/>
                <a:gd name="T58" fmla="*/ 260 w 844"/>
                <a:gd name="T59" fmla="*/ 1023 h 1151"/>
                <a:gd name="T60" fmla="*/ 264 w 844"/>
                <a:gd name="T61" fmla="*/ 1061 h 1151"/>
                <a:gd name="T62" fmla="*/ 264 w 844"/>
                <a:gd name="T63" fmla="*/ 1073 h 1151"/>
                <a:gd name="T64" fmla="*/ 266 w 844"/>
                <a:gd name="T65" fmla="*/ 1095 h 1151"/>
                <a:gd name="T66" fmla="*/ 844 w 844"/>
                <a:gd name="T67" fmla="*/ 1087 h 1151"/>
                <a:gd name="T68" fmla="*/ 840 w 844"/>
                <a:gd name="T69" fmla="*/ 1009 h 1151"/>
                <a:gd name="T70" fmla="*/ 822 w 844"/>
                <a:gd name="T71" fmla="*/ 857 h 1151"/>
                <a:gd name="T72" fmla="*/ 792 w 844"/>
                <a:gd name="T73" fmla="*/ 707 h 1151"/>
                <a:gd name="T74" fmla="*/ 748 w 844"/>
                <a:gd name="T75" fmla="*/ 565 h 1151"/>
                <a:gd name="T76" fmla="*/ 692 w 844"/>
                <a:gd name="T77" fmla="*/ 427 h 1151"/>
                <a:gd name="T78" fmla="*/ 626 w 844"/>
                <a:gd name="T79" fmla="*/ 295 h 1151"/>
                <a:gd name="T80" fmla="*/ 548 w 844"/>
                <a:gd name="T81" fmla="*/ 172 h 1151"/>
                <a:gd name="T82" fmla="*/ 460 w 844"/>
                <a:gd name="T83" fmla="*/ 56 h 1151"/>
                <a:gd name="T84" fmla="*/ 234 w 844"/>
                <a:gd name="T85" fmla="*/ 25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51">
                  <a:moveTo>
                    <a:pt x="234" y="259"/>
                  </a:moveTo>
                  <a:lnTo>
                    <a:pt x="0" y="405"/>
                  </a:lnTo>
                  <a:lnTo>
                    <a:pt x="0" y="405"/>
                  </a:lnTo>
                  <a:lnTo>
                    <a:pt x="2" y="409"/>
                  </a:lnTo>
                  <a:lnTo>
                    <a:pt x="2" y="409"/>
                  </a:lnTo>
                  <a:lnTo>
                    <a:pt x="26" y="439"/>
                  </a:lnTo>
                  <a:lnTo>
                    <a:pt x="26" y="439"/>
                  </a:lnTo>
                  <a:lnTo>
                    <a:pt x="32" y="447"/>
                  </a:lnTo>
                  <a:lnTo>
                    <a:pt x="32" y="447"/>
                  </a:lnTo>
                  <a:lnTo>
                    <a:pt x="56" y="477"/>
                  </a:lnTo>
                  <a:lnTo>
                    <a:pt x="56" y="477"/>
                  </a:lnTo>
                  <a:lnTo>
                    <a:pt x="60" y="483"/>
                  </a:lnTo>
                  <a:lnTo>
                    <a:pt x="60" y="483"/>
                  </a:lnTo>
                  <a:lnTo>
                    <a:pt x="82" y="515"/>
                  </a:lnTo>
                  <a:lnTo>
                    <a:pt x="82" y="515"/>
                  </a:lnTo>
                  <a:lnTo>
                    <a:pt x="88" y="523"/>
                  </a:lnTo>
                  <a:lnTo>
                    <a:pt x="88" y="523"/>
                  </a:lnTo>
                  <a:lnTo>
                    <a:pt x="108" y="555"/>
                  </a:lnTo>
                  <a:lnTo>
                    <a:pt x="108" y="555"/>
                  </a:lnTo>
                  <a:lnTo>
                    <a:pt x="112" y="563"/>
                  </a:lnTo>
                  <a:lnTo>
                    <a:pt x="112" y="563"/>
                  </a:lnTo>
                  <a:lnTo>
                    <a:pt x="132" y="597"/>
                  </a:lnTo>
                  <a:lnTo>
                    <a:pt x="132" y="597"/>
                  </a:lnTo>
                  <a:lnTo>
                    <a:pt x="136" y="605"/>
                  </a:lnTo>
                  <a:lnTo>
                    <a:pt x="136" y="605"/>
                  </a:lnTo>
                  <a:lnTo>
                    <a:pt x="154" y="639"/>
                  </a:lnTo>
                  <a:lnTo>
                    <a:pt x="154" y="639"/>
                  </a:lnTo>
                  <a:lnTo>
                    <a:pt x="158" y="647"/>
                  </a:lnTo>
                  <a:lnTo>
                    <a:pt x="158" y="647"/>
                  </a:lnTo>
                  <a:lnTo>
                    <a:pt x="174" y="683"/>
                  </a:lnTo>
                  <a:lnTo>
                    <a:pt x="174" y="683"/>
                  </a:lnTo>
                  <a:lnTo>
                    <a:pt x="178" y="691"/>
                  </a:lnTo>
                  <a:lnTo>
                    <a:pt x="178" y="691"/>
                  </a:lnTo>
                  <a:lnTo>
                    <a:pt x="192" y="727"/>
                  </a:lnTo>
                  <a:lnTo>
                    <a:pt x="192" y="727"/>
                  </a:lnTo>
                  <a:lnTo>
                    <a:pt x="196" y="737"/>
                  </a:lnTo>
                  <a:lnTo>
                    <a:pt x="196" y="737"/>
                  </a:lnTo>
                  <a:lnTo>
                    <a:pt x="208" y="773"/>
                  </a:lnTo>
                  <a:lnTo>
                    <a:pt x="208" y="773"/>
                  </a:lnTo>
                  <a:lnTo>
                    <a:pt x="212" y="783"/>
                  </a:lnTo>
                  <a:lnTo>
                    <a:pt x="212" y="783"/>
                  </a:lnTo>
                  <a:lnTo>
                    <a:pt x="222" y="819"/>
                  </a:lnTo>
                  <a:lnTo>
                    <a:pt x="222" y="819"/>
                  </a:lnTo>
                  <a:lnTo>
                    <a:pt x="226" y="829"/>
                  </a:lnTo>
                  <a:lnTo>
                    <a:pt x="226" y="829"/>
                  </a:lnTo>
                  <a:lnTo>
                    <a:pt x="236" y="865"/>
                  </a:lnTo>
                  <a:lnTo>
                    <a:pt x="236" y="865"/>
                  </a:lnTo>
                  <a:lnTo>
                    <a:pt x="238" y="877"/>
                  </a:lnTo>
                  <a:lnTo>
                    <a:pt x="238" y="877"/>
                  </a:lnTo>
                  <a:lnTo>
                    <a:pt x="246" y="913"/>
                  </a:lnTo>
                  <a:lnTo>
                    <a:pt x="246" y="913"/>
                  </a:lnTo>
                  <a:lnTo>
                    <a:pt x="248" y="925"/>
                  </a:lnTo>
                  <a:lnTo>
                    <a:pt x="248" y="925"/>
                  </a:lnTo>
                  <a:lnTo>
                    <a:pt x="254" y="961"/>
                  </a:lnTo>
                  <a:lnTo>
                    <a:pt x="254" y="961"/>
                  </a:lnTo>
                  <a:lnTo>
                    <a:pt x="256" y="975"/>
                  </a:lnTo>
                  <a:lnTo>
                    <a:pt x="256" y="975"/>
                  </a:lnTo>
                  <a:lnTo>
                    <a:pt x="260" y="1011"/>
                  </a:lnTo>
                  <a:lnTo>
                    <a:pt x="260" y="1011"/>
                  </a:lnTo>
                  <a:lnTo>
                    <a:pt x="260" y="1023"/>
                  </a:lnTo>
                  <a:lnTo>
                    <a:pt x="260" y="1023"/>
                  </a:lnTo>
                  <a:lnTo>
                    <a:pt x="264" y="1061"/>
                  </a:lnTo>
                  <a:lnTo>
                    <a:pt x="264" y="1061"/>
                  </a:lnTo>
                  <a:lnTo>
                    <a:pt x="264" y="1073"/>
                  </a:lnTo>
                  <a:lnTo>
                    <a:pt x="264" y="1073"/>
                  </a:lnTo>
                  <a:lnTo>
                    <a:pt x="266" y="1095"/>
                  </a:lnTo>
                  <a:lnTo>
                    <a:pt x="536" y="1151"/>
                  </a:lnTo>
                  <a:lnTo>
                    <a:pt x="844" y="1087"/>
                  </a:lnTo>
                  <a:lnTo>
                    <a:pt x="844" y="1087"/>
                  </a:lnTo>
                  <a:lnTo>
                    <a:pt x="840" y="1009"/>
                  </a:lnTo>
                  <a:lnTo>
                    <a:pt x="832" y="933"/>
                  </a:lnTo>
                  <a:lnTo>
                    <a:pt x="822" y="857"/>
                  </a:lnTo>
                  <a:lnTo>
                    <a:pt x="808" y="781"/>
                  </a:lnTo>
                  <a:lnTo>
                    <a:pt x="792" y="707"/>
                  </a:lnTo>
                  <a:lnTo>
                    <a:pt x="772" y="635"/>
                  </a:lnTo>
                  <a:lnTo>
                    <a:pt x="748" y="565"/>
                  </a:lnTo>
                  <a:lnTo>
                    <a:pt x="722" y="495"/>
                  </a:lnTo>
                  <a:lnTo>
                    <a:pt x="692" y="427"/>
                  </a:lnTo>
                  <a:lnTo>
                    <a:pt x="660" y="361"/>
                  </a:lnTo>
                  <a:lnTo>
                    <a:pt x="626" y="295"/>
                  </a:lnTo>
                  <a:lnTo>
                    <a:pt x="588" y="233"/>
                  </a:lnTo>
                  <a:lnTo>
                    <a:pt x="548" y="172"/>
                  </a:lnTo>
                  <a:lnTo>
                    <a:pt x="504" y="114"/>
                  </a:lnTo>
                  <a:lnTo>
                    <a:pt x="460" y="56"/>
                  </a:lnTo>
                  <a:lnTo>
                    <a:pt x="412" y="0"/>
                  </a:lnTo>
                  <a:lnTo>
                    <a:pt x="234" y="259"/>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3"/>
            <p:cNvSpPr>
              <a:spLocks/>
            </p:cNvSpPr>
            <p:nvPr/>
          </p:nvSpPr>
          <p:spPr bwMode="auto">
            <a:xfrm>
              <a:off x="8432800" y="2689226"/>
              <a:ext cx="568325" cy="568325"/>
            </a:xfrm>
            <a:custGeom>
              <a:avLst/>
              <a:gdLst>
                <a:gd name="T0" fmla="*/ 308 w 358"/>
                <a:gd name="T1" fmla="*/ 304 h 358"/>
                <a:gd name="T2" fmla="*/ 330 w 358"/>
                <a:gd name="T3" fmla="*/ 274 h 358"/>
                <a:gd name="T4" fmla="*/ 346 w 358"/>
                <a:gd name="T5" fmla="*/ 242 h 358"/>
                <a:gd name="T6" fmla="*/ 356 w 358"/>
                <a:gd name="T7" fmla="*/ 210 h 358"/>
                <a:gd name="T8" fmla="*/ 358 w 358"/>
                <a:gd name="T9" fmla="*/ 176 h 358"/>
                <a:gd name="T10" fmla="*/ 354 w 358"/>
                <a:gd name="T11" fmla="*/ 140 h 358"/>
                <a:gd name="T12" fmla="*/ 342 w 358"/>
                <a:gd name="T13" fmla="*/ 108 h 358"/>
                <a:gd name="T14" fmla="*/ 326 w 358"/>
                <a:gd name="T15" fmla="*/ 78 h 358"/>
                <a:gd name="T16" fmla="*/ 302 w 358"/>
                <a:gd name="T17" fmla="*/ 50 h 358"/>
                <a:gd name="T18" fmla="*/ 288 w 358"/>
                <a:gd name="T19" fmla="*/ 38 h 358"/>
                <a:gd name="T20" fmla="*/ 258 w 358"/>
                <a:gd name="T21" fmla="*/ 18 h 358"/>
                <a:gd name="T22" fmla="*/ 226 w 358"/>
                <a:gd name="T23" fmla="*/ 6 h 358"/>
                <a:gd name="T24" fmla="*/ 192 w 358"/>
                <a:gd name="T25" fmla="*/ 0 h 358"/>
                <a:gd name="T26" fmla="*/ 158 w 358"/>
                <a:gd name="T27" fmla="*/ 2 h 358"/>
                <a:gd name="T28" fmla="*/ 124 w 358"/>
                <a:gd name="T29" fmla="*/ 8 h 358"/>
                <a:gd name="T30" fmla="*/ 92 w 358"/>
                <a:gd name="T31" fmla="*/ 22 h 358"/>
                <a:gd name="T32" fmla="*/ 62 w 358"/>
                <a:gd name="T33" fmla="*/ 42 h 358"/>
                <a:gd name="T34" fmla="*/ 48 w 358"/>
                <a:gd name="T35" fmla="*/ 56 h 358"/>
                <a:gd name="T36" fmla="*/ 26 w 358"/>
                <a:gd name="T37" fmla="*/ 84 h 358"/>
                <a:gd name="T38" fmla="*/ 10 w 358"/>
                <a:gd name="T39" fmla="*/ 116 h 358"/>
                <a:gd name="T40" fmla="*/ 2 w 358"/>
                <a:gd name="T41" fmla="*/ 148 h 358"/>
                <a:gd name="T42" fmla="*/ 0 w 358"/>
                <a:gd name="T43" fmla="*/ 184 h 358"/>
                <a:gd name="T44" fmla="*/ 4 w 358"/>
                <a:gd name="T45" fmla="*/ 218 h 358"/>
                <a:gd name="T46" fmla="*/ 14 w 358"/>
                <a:gd name="T47" fmla="*/ 250 h 358"/>
                <a:gd name="T48" fmla="*/ 30 w 358"/>
                <a:gd name="T49" fmla="*/ 282 h 358"/>
                <a:gd name="T50" fmla="*/ 54 w 358"/>
                <a:gd name="T51" fmla="*/ 308 h 358"/>
                <a:gd name="T52" fmla="*/ 68 w 358"/>
                <a:gd name="T53" fmla="*/ 320 h 358"/>
                <a:gd name="T54" fmla="*/ 98 w 358"/>
                <a:gd name="T55" fmla="*/ 340 h 358"/>
                <a:gd name="T56" fmla="*/ 132 w 358"/>
                <a:gd name="T57" fmla="*/ 352 h 358"/>
                <a:gd name="T58" fmla="*/ 166 w 358"/>
                <a:gd name="T59" fmla="*/ 358 h 358"/>
                <a:gd name="T60" fmla="*/ 200 w 358"/>
                <a:gd name="T61" fmla="*/ 358 h 358"/>
                <a:gd name="T62" fmla="*/ 234 w 358"/>
                <a:gd name="T63" fmla="*/ 350 h 358"/>
                <a:gd name="T64" fmla="*/ 266 w 358"/>
                <a:gd name="T65" fmla="*/ 336 h 358"/>
                <a:gd name="T66" fmla="*/ 294 w 358"/>
                <a:gd name="T67"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8" y="304"/>
                  </a:moveTo>
                  <a:lnTo>
                    <a:pt x="308" y="304"/>
                  </a:lnTo>
                  <a:lnTo>
                    <a:pt x="320" y="290"/>
                  </a:lnTo>
                  <a:lnTo>
                    <a:pt x="330" y="274"/>
                  </a:lnTo>
                  <a:lnTo>
                    <a:pt x="338" y="258"/>
                  </a:lnTo>
                  <a:lnTo>
                    <a:pt x="346" y="242"/>
                  </a:lnTo>
                  <a:lnTo>
                    <a:pt x="352" y="226"/>
                  </a:lnTo>
                  <a:lnTo>
                    <a:pt x="356" y="210"/>
                  </a:lnTo>
                  <a:lnTo>
                    <a:pt x="358" y="192"/>
                  </a:lnTo>
                  <a:lnTo>
                    <a:pt x="358" y="176"/>
                  </a:lnTo>
                  <a:lnTo>
                    <a:pt x="356" y="158"/>
                  </a:lnTo>
                  <a:lnTo>
                    <a:pt x="354" y="140"/>
                  </a:lnTo>
                  <a:lnTo>
                    <a:pt x="348" y="124"/>
                  </a:lnTo>
                  <a:lnTo>
                    <a:pt x="342" y="108"/>
                  </a:lnTo>
                  <a:lnTo>
                    <a:pt x="336" y="92"/>
                  </a:lnTo>
                  <a:lnTo>
                    <a:pt x="326" y="78"/>
                  </a:lnTo>
                  <a:lnTo>
                    <a:pt x="314" y="62"/>
                  </a:lnTo>
                  <a:lnTo>
                    <a:pt x="302" y="50"/>
                  </a:lnTo>
                  <a:lnTo>
                    <a:pt x="302" y="50"/>
                  </a:lnTo>
                  <a:lnTo>
                    <a:pt x="288" y="38"/>
                  </a:lnTo>
                  <a:lnTo>
                    <a:pt x="274" y="28"/>
                  </a:lnTo>
                  <a:lnTo>
                    <a:pt x="258" y="18"/>
                  </a:lnTo>
                  <a:lnTo>
                    <a:pt x="242" y="12"/>
                  </a:lnTo>
                  <a:lnTo>
                    <a:pt x="226" y="6"/>
                  </a:lnTo>
                  <a:lnTo>
                    <a:pt x="208" y="2"/>
                  </a:lnTo>
                  <a:lnTo>
                    <a:pt x="192" y="0"/>
                  </a:lnTo>
                  <a:lnTo>
                    <a:pt x="174" y="0"/>
                  </a:lnTo>
                  <a:lnTo>
                    <a:pt x="158" y="2"/>
                  </a:lnTo>
                  <a:lnTo>
                    <a:pt x="140" y="4"/>
                  </a:lnTo>
                  <a:lnTo>
                    <a:pt x="124" y="8"/>
                  </a:lnTo>
                  <a:lnTo>
                    <a:pt x="108" y="14"/>
                  </a:lnTo>
                  <a:lnTo>
                    <a:pt x="92" y="22"/>
                  </a:lnTo>
                  <a:lnTo>
                    <a:pt x="76" y="32"/>
                  </a:lnTo>
                  <a:lnTo>
                    <a:pt x="62" y="42"/>
                  </a:lnTo>
                  <a:lnTo>
                    <a:pt x="48" y="56"/>
                  </a:lnTo>
                  <a:lnTo>
                    <a:pt x="48" y="56"/>
                  </a:lnTo>
                  <a:lnTo>
                    <a:pt x="36" y="70"/>
                  </a:lnTo>
                  <a:lnTo>
                    <a:pt x="26" y="84"/>
                  </a:lnTo>
                  <a:lnTo>
                    <a:pt x="18" y="100"/>
                  </a:lnTo>
                  <a:lnTo>
                    <a:pt x="10" y="116"/>
                  </a:lnTo>
                  <a:lnTo>
                    <a:pt x="6" y="132"/>
                  </a:lnTo>
                  <a:lnTo>
                    <a:pt x="2" y="148"/>
                  </a:lnTo>
                  <a:lnTo>
                    <a:pt x="0" y="166"/>
                  </a:lnTo>
                  <a:lnTo>
                    <a:pt x="0" y="184"/>
                  </a:lnTo>
                  <a:lnTo>
                    <a:pt x="0" y="200"/>
                  </a:lnTo>
                  <a:lnTo>
                    <a:pt x="4" y="218"/>
                  </a:lnTo>
                  <a:lnTo>
                    <a:pt x="8" y="234"/>
                  </a:lnTo>
                  <a:lnTo>
                    <a:pt x="14" y="250"/>
                  </a:lnTo>
                  <a:lnTo>
                    <a:pt x="22" y="266"/>
                  </a:lnTo>
                  <a:lnTo>
                    <a:pt x="30" y="282"/>
                  </a:lnTo>
                  <a:lnTo>
                    <a:pt x="42" y="296"/>
                  </a:lnTo>
                  <a:lnTo>
                    <a:pt x="54" y="308"/>
                  </a:lnTo>
                  <a:lnTo>
                    <a:pt x="54" y="308"/>
                  </a:lnTo>
                  <a:lnTo>
                    <a:pt x="68" y="320"/>
                  </a:lnTo>
                  <a:lnTo>
                    <a:pt x="84" y="332"/>
                  </a:lnTo>
                  <a:lnTo>
                    <a:pt x="98" y="340"/>
                  </a:lnTo>
                  <a:lnTo>
                    <a:pt x="114" y="346"/>
                  </a:lnTo>
                  <a:lnTo>
                    <a:pt x="132" y="352"/>
                  </a:lnTo>
                  <a:lnTo>
                    <a:pt x="148" y="356"/>
                  </a:lnTo>
                  <a:lnTo>
                    <a:pt x="166" y="358"/>
                  </a:lnTo>
                  <a:lnTo>
                    <a:pt x="182" y="358"/>
                  </a:lnTo>
                  <a:lnTo>
                    <a:pt x="200" y="358"/>
                  </a:lnTo>
                  <a:lnTo>
                    <a:pt x="216" y="354"/>
                  </a:lnTo>
                  <a:lnTo>
                    <a:pt x="234" y="350"/>
                  </a:lnTo>
                  <a:lnTo>
                    <a:pt x="250" y="344"/>
                  </a:lnTo>
                  <a:lnTo>
                    <a:pt x="266" y="336"/>
                  </a:lnTo>
                  <a:lnTo>
                    <a:pt x="280" y="326"/>
                  </a:lnTo>
                  <a:lnTo>
                    <a:pt x="294" y="316"/>
                  </a:lnTo>
                  <a:lnTo>
                    <a:pt x="308" y="30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
            <p:cNvSpPr>
              <a:spLocks/>
            </p:cNvSpPr>
            <p:nvPr/>
          </p:nvSpPr>
          <p:spPr bwMode="auto">
            <a:xfrm>
              <a:off x="8509000" y="2765426"/>
              <a:ext cx="412750" cy="415925"/>
            </a:xfrm>
            <a:custGeom>
              <a:avLst/>
              <a:gdLst>
                <a:gd name="T0" fmla="*/ 224 w 260"/>
                <a:gd name="T1" fmla="*/ 222 h 262"/>
                <a:gd name="T2" fmla="*/ 242 w 260"/>
                <a:gd name="T3" fmla="*/ 200 h 262"/>
                <a:gd name="T4" fmla="*/ 252 w 260"/>
                <a:gd name="T5" fmla="*/ 178 h 262"/>
                <a:gd name="T6" fmla="*/ 260 w 260"/>
                <a:gd name="T7" fmla="*/ 154 h 262"/>
                <a:gd name="T8" fmla="*/ 260 w 260"/>
                <a:gd name="T9" fmla="*/ 128 h 262"/>
                <a:gd name="T10" fmla="*/ 258 w 260"/>
                <a:gd name="T11" fmla="*/ 104 h 262"/>
                <a:gd name="T12" fmla="*/ 250 w 260"/>
                <a:gd name="T13" fmla="*/ 80 h 262"/>
                <a:gd name="T14" fmla="*/ 238 w 260"/>
                <a:gd name="T15" fmla="*/ 56 h 262"/>
                <a:gd name="T16" fmla="*/ 220 w 260"/>
                <a:gd name="T17" fmla="*/ 36 h 262"/>
                <a:gd name="T18" fmla="*/ 210 w 260"/>
                <a:gd name="T19" fmla="*/ 28 h 262"/>
                <a:gd name="T20" fmla="*/ 188 w 260"/>
                <a:gd name="T21" fmla="*/ 14 h 262"/>
                <a:gd name="T22" fmla="*/ 164 w 260"/>
                <a:gd name="T23" fmla="*/ 6 h 262"/>
                <a:gd name="T24" fmla="*/ 140 w 260"/>
                <a:gd name="T25" fmla="*/ 0 h 262"/>
                <a:gd name="T26" fmla="*/ 114 w 260"/>
                <a:gd name="T27" fmla="*/ 2 h 262"/>
                <a:gd name="T28" fmla="*/ 90 w 260"/>
                <a:gd name="T29" fmla="*/ 6 h 262"/>
                <a:gd name="T30" fmla="*/ 66 w 260"/>
                <a:gd name="T31" fmla="*/ 16 h 262"/>
                <a:gd name="T32" fmla="*/ 46 w 260"/>
                <a:gd name="T33" fmla="*/ 32 h 262"/>
                <a:gd name="T34" fmla="*/ 36 w 260"/>
                <a:gd name="T35" fmla="*/ 40 h 262"/>
                <a:gd name="T36" fmla="*/ 20 w 260"/>
                <a:gd name="T37" fmla="*/ 62 h 262"/>
                <a:gd name="T38" fmla="*/ 8 w 260"/>
                <a:gd name="T39" fmla="*/ 84 h 262"/>
                <a:gd name="T40" fmla="*/ 2 w 260"/>
                <a:gd name="T41" fmla="*/ 110 h 262"/>
                <a:gd name="T42" fmla="*/ 0 w 260"/>
                <a:gd name="T43" fmla="*/ 134 h 262"/>
                <a:gd name="T44" fmla="*/ 2 w 260"/>
                <a:gd name="T45" fmla="*/ 158 h 262"/>
                <a:gd name="T46" fmla="*/ 10 w 260"/>
                <a:gd name="T47" fmla="*/ 184 h 262"/>
                <a:gd name="T48" fmla="*/ 22 w 260"/>
                <a:gd name="T49" fmla="*/ 206 h 262"/>
                <a:gd name="T50" fmla="*/ 40 w 260"/>
                <a:gd name="T51" fmla="*/ 226 h 262"/>
                <a:gd name="T52" fmla="*/ 50 w 260"/>
                <a:gd name="T53" fmla="*/ 234 h 262"/>
                <a:gd name="T54" fmla="*/ 72 w 260"/>
                <a:gd name="T55" fmla="*/ 248 h 262"/>
                <a:gd name="T56" fmla="*/ 96 w 260"/>
                <a:gd name="T57" fmla="*/ 258 h 262"/>
                <a:gd name="T58" fmla="*/ 120 w 260"/>
                <a:gd name="T59" fmla="*/ 262 h 262"/>
                <a:gd name="T60" fmla="*/ 146 w 260"/>
                <a:gd name="T61" fmla="*/ 260 h 262"/>
                <a:gd name="T62" fmla="*/ 170 w 260"/>
                <a:gd name="T63" fmla="*/ 256 h 262"/>
                <a:gd name="T64" fmla="*/ 194 w 260"/>
                <a:gd name="T65" fmla="*/ 246 h 262"/>
                <a:gd name="T66" fmla="*/ 216 w 260"/>
                <a:gd name="T67" fmla="*/ 2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grpSp>
        <p:nvGrpSpPr>
          <p:cNvPr id="4" name="Group 76"/>
          <p:cNvGrpSpPr/>
          <p:nvPr/>
        </p:nvGrpSpPr>
        <p:grpSpPr>
          <a:xfrm>
            <a:off x="5808884" y="3486151"/>
            <a:ext cx="1047750" cy="1318022"/>
            <a:chOff x="7353300" y="3505201"/>
            <a:chExt cx="1397000" cy="1757363"/>
          </a:xfrm>
        </p:grpSpPr>
        <p:sp>
          <p:nvSpPr>
            <p:cNvPr id="78" name="Freeform 17"/>
            <p:cNvSpPr>
              <a:spLocks/>
            </p:cNvSpPr>
            <p:nvPr/>
          </p:nvSpPr>
          <p:spPr bwMode="auto">
            <a:xfrm>
              <a:off x="7826375" y="3505201"/>
              <a:ext cx="923925" cy="146050"/>
            </a:xfrm>
            <a:custGeom>
              <a:avLst/>
              <a:gdLst>
                <a:gd name="T0" fmla="*/ 274 w 582"/>
                <a:gd name="T1" fmla="*/ 64 h 92"/>
                <a:gd name="T2" fmla="*/ 2 w 582"/>
                <a:gd name="T3" fmla="*/ 6 h 92"/>
                <a:gd name="T4" fmla="*/ 2 w 582"/>
                <a:gd name="T5" fmla="*/ 6 h 92"/>
                <a:gd name="T6" fmla="*/ 0 w 582"/>
                <a:gd name="T7" fmla="*/ 34 h 92"/>
                <a:gd name="T8" fmla="*/ 0 w 582"/>
                <a:gd name="T9" fmla="*/ 34 h 92"/>
                <a:gd name="T10" fmla="*/ 0 w 582"/>
                <a:gd name="T11" fmla="*/ 30 h 92"/>
                <a:gd name="T12" fmla="*/ 270 w 582"/>
                <a:gd name="T13" fmla="*/ 92 h 92"/>
                <a:gd name="T14" fmla="*/ 580 w 582"/>
                <a:gd name="T15" fmla="*/ 34 h 92"/>
                <a:gd name="T16" fmla="*/ 580 w 582"/>
                <a:gd name="T17" fmla="*/ 34 h 92"/>
                <a:gd name="T18" fmla="*/ 582 w 582"/>
                <a:gd name="T19" fmla="*/ 0 h 92"/>
                <a:gd name="T20" fmla="*/ 274 w 582"/>
                <a:gd name="T21"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2">
                  <a:moveTo>
                    <a:pt x="274" y="64"/>
                  </a:moveTo>
                  <a:lnTo>
                    <a:pt x="2" y="6"/>
                  </a:lnTo>
                  <a:lnTo>
                    <a:pt x="2" y="6"/>
                  </a:lnTo>
                  <a:lnTo>
                    <a:pt x="0" y="34"/>
                  </a:lnTo>
                  <a:lnTo>
                    <a:pt x="0" y="34"/>
                  </a:lnTo>
                  <a:lnTo>
                    <a:pt x="0" y="30"/>
                  </a:lnTo>
                  <a:lnTo>
                    <a:pt x="270" y="92"/>
                  </a:lnTo>
                  <a:lnTo>
                    <a:pt x="580" y="34"/>
                  </a:lnTo>
                  <a:lnTo>
                    <a:pt x="580" y="34"/>
                  </a:lnTo>
                  <a:lnTo>
                    <a:pt x="582" y="0"/>
                  </a:lnTo>
                  <a:lnTo>
                    <a:pt x="274" y="64"/>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8"/>
            <p:cNvSpPr>
              <a:spLocks/>
            </p:cNvSpPr>
            <p:nvPr/>
          </p:nvSpPr>
          <p:spPr bwMode="auto">
            <a:xfrm>
              <a:off x="7353300" y="3552826"/>
              <a:ext cx="1393825" cy="1709738"/>
            </a:xfrm>
            <a:custGeom>
              <a:avLst/>
              <a:gdLst>
                <a:gd name="T0" fmla="*/ 298 w 878"/>
                <a:gd name="T1" fmla="*/ 4 h 1077"/>
                <a:gd name="T2" fmla="*/ 294 w 878"/>
                <a:gd name="T3" fmla="*/ 46 h 1077"/>
                <a:gd name="T4" fmla="*/ 288 w 878"/>
                <a:gd name="T5" fmla="*/ 96 h 1077"/>
                <a:gd name="T6" fmla="*/ 286 w 878"/>
                <a:gd name="T7" fmla="*/ 104 h 1077"/>
                <a:gd name="T8" fmla="*/ 276 w 878"/>
                <a:gd name="T9" fmla="*/ 152 h 1077"/>
                <a:gd name="T10" fmla="*/ 268 w 878"/>
                <a:gd name="T11" fmla="*/ 192 h 1077"/>
                <a:gd name="T12" fmla="*/ 254 w 878"/>
                <a:gd name="T13" fmla="*/ 240 h 1077"/>
                <a:gd name="T14" fmla="*/ 252 w 878"/>
                <a:gd name="T15" fmla="*/ 248 h 1077"/>
                <a:gd name="T16" fmla="*/ 236 w 878"/>
                <a:gd name="T17" fmla="*/ 294 h 1077"/>
                <a:gd name="T18" fmla="*/ 222 w 878"/>
                <a:gd name="T19" fmla="*/ 330 h 1077"/>
                <a:gd name="T20" fmla="*/ 204 w 878"/>
                <a:gd name="T21" fmla="*/ 374 h 1077"/>
                <a:gd name="T22" fmla="*/ 198 w 878"/>
                <a:gd name="T23" fmla="*/ 384 h 1077"/>
                <a:gd name="T24" fmla="*/ 176 w 878"/>
                <a:gd name="T25" fmla="*/ 428 h 1077"/>
                <a:gd name="T26" fmla="*/ 160 w 878"/>
                <a:gd name="T27" fmla="*/ 460 h 1077"/>
                <a:gd name="T28" fmla="*/ 136 w 878"/>
                <a:gd name="T29" fmla="*/ 500 h 1077"/>
                <a:gd name="T30" fmla="*/ 128 w 878"/>
                <a:gd name="T31" fmla="*/ 512 h 1077"/>
                <a:gd name="T32" fmla="*/ 102 w 878"/>
                <a:gd name="T33" fmla="*/ 550 h 1077"/>
                <a:gd name="T34" fmla="*/ 82 w 878"/>
                <a:gd name="T35" fmla="*/ 578 h 1077"/>
                <a:gd name="T36" fmla="*/ 52 w 878"/>
                <a:gd name="T37" fmla="*/ 616 h 1077"/>
                <a:gd name="T38" fmla="*/ 44 w 878"/>
                <a:gd name="T39" fmla="*/ 626 h 1077"/>
                <a:gd name="T40" fmla="*/ 12 w 878"/>
                <a:gd name="T41" fmla="*/ 662 h 1077"/>
                <a:gd name="T42" fmla="*/ 150 w 878"/>
                <a:gd name="T43" fmla="*/ 905 h 1077"/>
                <a:gd name="T44" fmla="*/ 432 w 878"/>
                <a:gd name="T45" fmla="*/ 1059 h 1077"/>
                <a:gd name="T46" fmla="*/ 450 w 878"/>
                <a:gd name="T47" fmla="*/ 1039 h 1077"/>
                <a:gd name="T48" fmla="*/ 500 w 878"/>
                <a:gd name="T49" fmla="*/ 981 h 1077"/>
                <a:gd name="T50" fmla="*/ 530 w 878"/>
                <a:gd name="T51" fmla="*/ 943 h 1077"/>
                <a:gd name="T52" fmla="*/ 574 w 878"/>
                <a:gd name="T53" fmla="*/ 883 h 1077"/>
                <a:gd name="T54" fmla="*/ 590 w 878"/>
                <a:gd name="T55" fmla="*/ 861 h 1077"/>
                <a:gd name="T56" fmla="*/ 630 w 878"/>
                <a:gd name="T57" fmla="*/ 798 h 1077"/>
                <a:gd name="T58" fmla="*/ 656 w 878"/>
                <a:gd name="T59" fmla="*/ 756 h 1077"/>
                <a:gd name="T60" fmla="*/ 692 w 878"/>
                <a:gd name="T61" fmla="*/ 690 h 1077"/>
                <a:gd name="T62" fmla="*/ 704 w 878"/>
                <a:gd name="T63" fmla="*/ 666 h 1077"/>
                <a:gd name="T64" fmla="*/ 736 w 878"/>
                <a:gd name="T65" fmla="*/ 598 h 1077"/>
                <a:gd name="T66" fmla="*/ 756 w 878"/>
                <a:gd name="T67" fmla="*/ 550 h 1077"/>
                <a:gd name="T68" fmla="*/ 784 w 878"/>
                <a:gd name="T69" fmla="*/ 478 h 1077"/>
                <a:gd name="T70" fmla="*/ 792 w 878"/>
                <a:gd name="T71" fmla="*/ 456 h 1077"/>
                <a:gd name="T72" fmla="*/ 814 w 878"/>
                <a:gd name="T73" fmla="*/ 382 h 1077"/>
                <a:gd name="T74" fmla="*/ 830 w 878"/>
                <a:gd name="T75" fmla="*/ 328 h 1077"/>
                <a:gd name="T76" fmla="*/ 846 w 878"/>
                <a:gd name="T77" fmla="*/ 252 h 1077"/>
                <a:gd name="T78" fmla="*/ 850 w 878"/>
                <a:gd name="T79" fmla="*/ 232 h 1077"/>
                <a:gd name="T80" fmla="*/ 864 w 878"/>
                <a:gd name="T81" fmla="*/ 154 h 1077"/>
                <a:gd name="T82" fmla="*/ 870 w 878"/>
                <a:gd name="T83" fmla="*/ 96 h 1077"/>
                <a:gd name="T84" fmla="*/ 876 w 878"/>
                <a:gd name="T85" fmla="*/ 16 h 1077"/>
                <a:gd name="T86" fmla="*/ 568 w 878"/>
                <a:gd name="T87" fmla="*/ 6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7">
                  <a:moveTo>
                    <a:pt x="298" y="0"/>
                  </a:moveTo>
                  <a:lnTo>
                    <a:pt x="298" y="0"/>
                  </a:lnTo>
                  <a:lnTo>
                    <a:pt x="298" y="4"/>
                  </a:lnTo>
                  <a:lnTo>
                    <a:pt x="298" y="4"/>
                  </a:lnTo>
                  <a:lnTo>
                    <a:pt x="294" y="46"/>
                  </a:lnTo>
                  <a:lnTo>
                    <a:pt x="294" y="46"/>
                  </a:lnTo>
                  <a:lnTo>
                    <a:pt x="294" y="54"/>
                  </a:lnTo>
                  <a:lnTo>
                    <a:pt x="294" y="54"/>
                  </a:lnTo>
                  <a:lnTo>
                    <a:pt x="288" y="96"/>
                  </a:lnTo>
                  <a:lnTo>
                    <a:pt x="288" y="96"/>
                  </a:lnTo>
                  <a:lnTo>
                    <a:pt x="286" y="104"/>
                  </a:lnTo>
                  <a:lnTo>
                    <a:pt x="286" y="104"/>
                  </a:lnTo>
                  <a:lnTo>
                    <a:pt x="278" y="144"/>
                  </a:lnTo>
                  <a:lnTo>
                    <a:pt x="278" y="144"/>
                  </a:lnTo>
                  <a:lnTo>
                    <a:pt x="276" y="152"/>
                  </a:lnTo>
                  <a:lnTo>
                    <a:pt x="276" y="152"/>
                  </a:lnTo>
                  <a:lnTo>
                    <a:pt x="268" y="192"/>
                  </a:lnTo>
                  <a:lnTo>
                    <a:pt x="268" y="192"/>
                  </a:lnTo>
                  <a:lnTo>
                    <a:pt x="266" y="200"/>
                  </a:lnTo>
                  <a:lnTo>
                    <a:pt x="266" y="200"/>
                  </a:lnTo>
                  <a:lnTo>
                    <a:pt x="254" y="240"/>
                  </a:lnTo>
                  <a:lnTo>
                    <a:pt x="254" y="240"/>
                  </a:lnTo>
                  <a:lnTo>
                    <a:pt x="252" y="248"/>
                  </a:lnTo>
                  <a:lnTo>
                    <a:pt x="252" y="248"/>
                  </a:lnTo>
                  <a:lnTo>
                    <a:pt x="240" y="286"/>
                  </a:lnTo>
                  <a:lnTo>
                    <a:pt x="240" y="286"/>
                  </a:lnTo>
                  <a:lnTo>
                    <a:pt x="236" y="294"/>
                  </a:lnTo>
                  <a:lnTo>
                    <a:pt x="236" y="294"/>
                  </a:lnTo>
                  <a:lnTo>
                    <a:pt x="222" y="330"/>
                  </a:lnTo>
                  <a:lnTo>
                    <a:pt x="222" y="330"/>
                  </a:lnTo>
                  <a:lnTo>
                    <a:pt x="218" y="340"/>
                  </a:lnTo>
                  <a:lnTo>
                    <a:pt x="218" y="340"/>
                  </a:lnTo>
                  <a:lnTo>
                    <a:pt x="204" y="374"/>
                  </a:lnTo>
                  <a:lnTo>
                    <a:pt x="204" y="374"/>
                  </a:lnTo>
                  <a:lnTo>
                    <a:pt x="198" y="384"/>
                  </a:lnTo>
                  <a:lnTo>
                    <a:pt x="198" y="384"/>
                  </a:lnTo>
                  <a:lnTo>
                    <a:pt x="182" y="418"/>
                  </a:lnTo>
                  <a:lnTo>
                    <a:pt x="182" y="418"/>
                  </a:lnTo>
                  <a:lnTo>
                    <a:pt x="176" y="428"/>
                  </a:lnTo>
                  <a:lnTo>
                    <a:pt x="176" y="428"/>
                  </a:lnTo>
                  <a:lnTo>
                    <a:pt x="160" y="460"/>
                  </a:lnTo>
                  <a:lnTo>
                    <a:pt x="160" y="460"/>
                  </a:lnTo>
                  <a:lnTo>
                    <a:pt x="154" y="470"/>
                  </a:lnTo>
                  <a:lnTo>
                    <a:pt x="154" y="470"/>
                  </a:lnTo>
                  <a:lnTo>
                    <a:pt x="136" y="500"/>
                  </a:lnTo>
                  <a:lnTo>
                    <a:pt x="136" y="500"/>
                  </a:lnTo>
                  <a:lnTo>
                    <a:pt x="128" y="512"/>
                  </a:lnTo>
                  <a:lnTo>
                    <a:pt x="128" y="512"/>
                  </a:lnTo>
                  <a:lnTo>
                    <a:pt x="110" y="540"/>
                  </a:lnTo>
                  <a:lnTo>
                    <a:pt x="110" y="540"/>
                  </a:lnTo>
                  <a:lnTo>
                    <a:pt x="102" y="550"/>
                  </a:lnTo>
                  <a:lnTo>
                    <a:pt x="102" y="550"/>
                  </a:lnTo>
                  <a:lnTo>
                    <a:pt x="82" y="578"/>
                  </a:lnTo>
                  <a:lnTo>
                    <a:pt x="82" y="578"/>
                  </a:lnTo>
                  <a:lnTo>
                    <a:pt x="74" y="590"/>
                  </a:lnTo>
                  <a:lnTo>
                    <a:pt x="74" y="590"/>
                  </a:lnTo>
                  <a:lnTo>
                    <a:pt x="52" y="616"/>
                  </a:lnTo>
                  <a:lnTo>
                    <a:pt x="52" y="616"/>
                  </a:lnTo>
                  <a:lnTo>
                    <a:pt x="44" y="626"/>
                  </a:lnTo>
                  <a:lnTo>
                    <a:pt x="44" y="626"/>
                  </a:lnTo>
                  <a:lnTo>
                    <a:pt x="20" y="652"/>
                  </a:lnTo>
                  <a:lnTo>
                    <a:pt x="20" y="652"/>
                  </a:lnTo>
                  <a:lnTo>
                    <a:pt x="12" y="662"/>
                  </a:lnTo>
                  <a:lnTo>
                    <a:pt x="12" y="662"/>
                  </a:lnTo>
                  <a:lnTo>
                    <a:pt x="0" y="676"/>
                  </a:lnTo>
                  <a:lnTo>
                    <a:pt x="150" y="905"/>
                  </a:lnTo>
                  <a:lnTo>
                    <a:pt x="414" y="1077"/>
                  </a:lnTo>
                  <a:lnTo>
                    <a:pt x="414" y="1077"/>
                  </a:lnTo>
                  <a:lnTo>
                    <a:pt x="432" y="1059"/>
                  </a:lnTo>
                  <a:lnTo>
                    <a:pt x="432" y="1059"/>
                  </a:lnTo>
                  <a:lnTo>
                    <a:pt x="450" y="1039"/>
                  </a:lnTo>
                  <a:lnTo>
                    <a:pt x="450" y="1039"/>
                  </a:lnTo>
                  <a:lnTo>
                    <a:pt x="482" y="1003"/>
                  </a:lnTo>
                  <a:lnTo>
                    <a:pt x="482" y="1003"/>
                  </a:lnTo>
                  <a:lnTo>
                    <a:pt x="500" y="981"/>
                  </a:lnTo>
                  <a:lnTo>
                    <a:pt x="500" y="981"/>
                  </a:lnTo>
                  <a:lnTo>
                    <a:pt x="530" y="943"/>
                  </a:lnTo>
                  <a:lnTo>
                    <a:pt x="530" y="943"/>
                  </a:lnTo>
                  <a:lnTo>
                    <a:pt x="546" y="921"/>
                  </a:lnTo>
                  <a:lnTo>
                    <a:pt x="546" y="921"/>
                  </a:lnTo>
                  <a:lnTo>
                    <a:pt x="574" y="883"/>
                  </a:lnTo>
                  <a:lnTo>
                    <a:pt x="574" y="883"/>
                  </a:lnTo>
                  <a:lnTo>
                    <a:pt x="590" y="861"/>
                  </a:lnTo>
                  <a:lnTo>
                    <a:pt x="590" y="861"/>
                  </a:lnTo>
                  <a:lnTo>
                    <a:pt x="616" y="822"/>
                  </a:lnTo>
                  <a:lnTo>
                    <a:pt x="616" y="822"/>
                  </a:lnTo>
                  <a:lnTo>
                    <a:pt x="630" y="798"/>
                  </a:lnTo>
                  <a:lnTo>
                    <a:pt x="630" y="798"/>
                  </a:lnTo>
                  <a:lnTo>
                    <a:pt x="656" y="756"/>
                  </a:lnTo>
                  <a:lnTo>
                    <a:pt x="656" y="756"/>
                  </a:lnTo>
                  <a:lnTo>
                    <a:pt x="668" y="734"/>
                  </a:lnTo>
                  <a:lnTo>
                    <a:pt x="668" y="734"/>
                  </a:lnTo>
                  <a:lnTo>
                    <a:pt x="692" y="690"/>
                  </a:lnTo>
                  <a:lnTo>
                    <a:pt x="692" y="690"/>
                  </a:lnTo>
                  <a:lnTo>
                    <a:pt x="704" y="666"/>
                  </a:lnTo>
                  <a:lnTo>
                    <a:pt x="704" y="666"/>
                  </a:lnTo>
                  <a:lnTo>
                    <a:pt x="726" y="620"/>
                  </a:lnTo>
                  <a:lnTo>
                    <a:pt x="726" y="620"/>
                  </a:lnTo>
                  <a:lnTo>
                    <a:pt x="736" y="598"/>
                  </a:lnTo>
                  <a:lnTo>
                    <a:pt x="736" y="598"/>
                  </a:lnTo>
                  <a:lnTo>
                    <a:pt x="756" y="550"/>
                  </a:lnTo>
                  <a:lnTo>
                    <a:pt x="756" y="550"/>
                  </a:lnTo>
                  <a:lnTo>
                    <a:pt x="766" y="528"/>
                  </a:lnTo>
                  <a:lnTo>
                    <a:pt x="766" y="528"/>
                  </a:lnTo>
                  <a:lnTo>
                    <a:pt x="784" y="478"/>
                  </a:lnTo>
                  <a:lnTo>
                    <a:pt x="784" y="478"/>
                  </a:lnTo>
                  <a:lnTo>
                    <a:pt x="792" y="456"/>
                  </a:lnTo>
                  <a:lnTo>
                    <a:pt x="792" y="456"/>
                  </a:lnTo>
                  <a:lnTo>
                    <a:pt x="808" y="404"/>
                  </a:lnTo>
                  <a:lnTo>
                    <a:pt x="808" y="404"/>
                  </a:lnTo>
                  <a:lnTo>
                    <a:pt x="814" y="382"/>
                  </a:lnTo>
                  <a:lnTo>
                    <a:pt x="814" y="382"/>
                  </a:lnTo>
                  <a:lnTo>
                    <a:pt x="830" y="328"/>
                  </a:lnTo>
                  <a:lnTo>
                    <a:pt x="830" y="328"/>
                  </a:lnTo>
                  <a:lnTo>
                    <a:pt x="834" y="308"/>
                  </a:lnTo>
                  <a:lnTo>
                    <a:pt x="834" y="308"/>
                  </a:lnTo>
                  <a:lnTo>
                    <a:pt x="846" y="252"/>
                  </a:lnTo>
                  <a:lnTo>
                    <a:pt x="846" y="252"/>
                  </a:lnTo>
                  <a:lnTo>
                    <a:pt x="850" y="232"/>
                  </a:lnTo>
                  <a:lnTo>
                    <a:pt x="850" y="232"/>
                  </a:lnTo>
                  <a:lnTo>
                    <a:pt x="860" y="174"/>
                  </a:lnTo>
                  <a:lnTo>
                    <a:pt x="860" y="174"/>
                  </a:lnTo>
                  <a:lnTo>
                    <a:pt x="864" y="154"/>
                  </a:lnTo>
                  <a:lnTo>
                    <a:pt x="864" y="154"/>
                  </a:lnTo>
                  <a:lnTo>
                    <a:pt x="870" y="96"/>
                  </a:lnTo>
                  <a:lnTo>
                    <a:pt x="870" y="96"/>
                  </a:lnTo>
                  <a:lnTo>
                    <a:pt x="872" y="74"/>
                  </a:lnTo>
                  <a:lnTo>
                    <a:pt x="872" y="74"/>
                  </a:lnTo>
                  <a:lnTo>
                    <a:pt x="876" y="16"/>
                  </a:lnTo>
                  <a:lnTo>
                    <a:pt x="876" y="16"/>
                  </a:lnTo>
                  <a:lnTo>
                    <a:pt x="878" y="4"/>
                  </a:lnTo>
                  <a:lnTo>
                    <a:pt x="568" y="62"/>
                  </a:lnTo>
                  <a:lnTo>
                    <a:pt x="298" y="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9"/>
            <p:cNvSpPr>
              <a:spLocks/>
            </p:cNvSpPr>
            <p:nvPr/>
          </p:nvSpPr>
          <p:spPr bwMode="auto">
            <a:xfrm>
              <a:off x="7985125" y="4676776"/>
              <a:ext cx="568325" cy="566738"/>
            </a:xfrm>
            <a:custGeom>
              <a:avLst/>
              <a:gdLst>
                <a:gd name="T0" fmla="*/ 184 w 358"/>
                <a:gd name="T1" fmla="*/ 357 h 357"/>
                <a:gd name="T2" fmla="*/ 220 w 358"/>
                <a:gd name="T3" fmla="*/ 353 h 357"/>
                <a:gd name="T4" fmla="*/ 252 w 358"/>
                <a:gd name="T5" fmla="*/ 341 h 357"/>
                <a:gd name="T6" fmla="*/ 284 w 358"/>
                <a:gd name="T7" fmla="*/ 323 h 357"/>
                <a:gd name="T8" fmla="*/ 310 w 358"/>
                <a:gd name="T9" fmla="*/ 301 h 357"/>
                <a:gd name="T10" fmla="*/ 330 w 358"/>
                <a:gd name="T11" fmla="*/ 275 h 357"/>
                <a:gd name="T12" fmla="*/ 346 w 358"/>
                <a:gd name="T13" fmla="*/ 243 h 357"/>
                <a:gd name="T14" fmla="*/ 356 w 358"/>
                <a:gd name="T15" fmla="*/ 209 h 357"/>
                <a:gd name="T16" fmla="*/ 358 w 358"/>
                <a:gd name="T17" fmla="*/ 173 h 357"/>
                <a:gd name="T18" fmla="*/ 358 w 358"/>
                <a:gd name="T19" fmla="*/ 155 h 357"/>
                <a:gd name="T20" fmla="*/ 350 w 358"/>
                <a:gd name="T21" fmla="*/ 122 h 357"/>
                <a:gd name="T22" fmla="*/ 336 w 358"/>
                <a:gd name="T23" fmla="*/ 90 h 357"/>
                <a:gd name="T24" fmla="*/ 316 w 358"/>
                <a:gd name="T25" fmla="*/ 62 h 357"/>
                <a:gd name="T26" fmla="*/ 290 w 358"/>
                <a:gd name="T27" fmla="*/ 38 h 357"/>
                <a:gd name="T28" fmla="*/ 262 w 358"/>
                <a:gd name="T29" fmla="*/ 18 h 357"/>
                <a:gd name="T30" fmla="*/ 228 w 358"/>
                <a:gd name="T31" fmla="*/ 6 h 357"/>
                <a:gd name="T32" fmla="*/ 194 w 358"/>
                <a:gd name="T33" fmla="*/ 0 h 357"/>
                <a:gd name="T34" fmla="*/ 176 w 358"/>
                <a:gd name="T35" fmla="*/ 0 h 357"/>
                <a:gd name="T36" fmla="*/ 140 w 358"/>
                <a:gd name="T37" fmla="*/ 4 h 357"/>
                <a:gd name="T38" fmla="*/ 106 w 358"/>
                <a:gd name="T39" fmla="*/ 14 h 357"/>
                <a:gd name="T40" fmla="*/ 76 w 358"/>
                <a:gd name="T41" fmla="*/ 32 h 357"/>
                <a:gd name="T42" fmla="*/ 50 w 358"/>
                <a:gd name="T43" fmla="*/ 54 h 357"/>
                <a:gd name="T44" fmla="*/ 28 w 358"/>
                <a:gd name="T45" fmla="*/ 82 h 357"/>
                <a:gd name="T46" fmla="*/ 12 w 358"/>
                <a:gd name="T47" fmla="*/ 112 h 357"/>
                <a:gd name="T48" fmla="*/ 4 w 358"/>
                <a:gd name="T49" fmla="*/ 145 h 357"/>
                <a:gd name="T50" fmla="*/ 0 w 358"/>
                <a:gd name="T51" fmla="*/ 181 h 357"/>
                <a:gd name="T52" fmla="*/ 2 w 358"/>
                <a:gd name="T53" fmla="*/ 199 h 357"/>
                <a:gd name="T54" fmla="*/ 10 w 358"/>
                <a:gd name="T55" fmla="*/ 235 h 357"/>
                <a:gd name="T56" fmla="*/ 24 w 358"/>
                <a:gd name="T57" fmla="*/ 267 h 357"/>
                <a:gd name="T58" fmla="*/ 44 w 358"/>
                <a:gd name="T59" fmla="*/ 295 h 357"/>
                <a:gd name="T60" fmla="*/ 68 w 358"/>
                <a:gd name="T61" fmla="*/ 319 h 357"/>
                <a:gd name="T62" fmla="*/ 98 w 358"/>
                <a:gd name="T63" fmla="*/ 337 h 357"/>
                <a:gd name="T64" fmla="*/ 130 w 358"/>
                <a:gd name="T65" fmla="*/ 349 h 357"/>
                <a:gd name="T66" fmla="*/ 166 w 358"/>
                <a:gd name="T6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84" y="357"/>
                  </a:moveTo>
                  <a:lnTo>
                    <a:pt x="184" y="357"/>
                  </a:lnTo>
                  <a:lnTo>
                    <a:pt x="202" y="355"/>
                  </a:lnTo>
                  <a:lnTo>
                    <a:pt x="220" y="353"/>
                  </a:lnTo>
                  <a:lnTo>
                    <a:pt x="236" y="347"/>
                  </a:lnTo>
                  <a:lnTo>
                    <a:pt x="252" y="341"/>
                  </a:lnTo>
                  <a:lnTo>
                    <a:pt x="268" y="333"/>
                  </a:lnTo>
                  <a:lnTo>
                    <a:pt x="284" y="323"/>
                  </a:lnTo>
                  <a:lnTo>
                    <a:pt x="296" y="313"/>
                  </a:lnTo>
                  <a:lnTo>
                    <a:pt x="310" y="301"/>
                  </a:lnTo>
                  <a:lnTo>
                    <a:pt x="320" y="289"/>
                  </a:lnTo>
                  <a:lnTo>
                    <a:pt x="330" y="275"/>
                  </a:lnTo>
                  <a:lnTo>
                    <a:pt x="338" y="259"/>
                  </a:lnTo>
                  <a:lnTo>
                    <a:pt x="346" y="243"/>
                  </a:lnTo>
                  <a:lnTo>
                    <a:pt x="352" y="227"/>
                  </a:lnTo>
                  <a:lnTo>
                    <a:pt x="356" y="209"/>
                  </a:lnTo>
                  <a:lnTo>
                    <a:pt x="358" y="191"/>
                  </a:lnTo>
                  <a:lnTo>
                    <a:pt x="358" y="173"/>
                  </a:lnTo>
                  <a:lnTo>
                    <a:pt x="358" y="173"/>
                  </a:lnTo>
                  <a:lnTo>
                    <a:pt x="358" y="155"/>
                  </a:lnTo>
                  <a:lnTo>
                    <a:pt x="354" y="137"/>
                  </a:lnTo>
                  <a:lnTo>
                    <a:pt x="350" y="122"/>
                  </a:lnTo>
                  <a:lnTo>
                    <a:pt x="344" y="104"/>
                  </a:lnTo>
                  <a:lnTo>
                    <a:pt x="336" y="90"/>
                  </a:lnTo>
                  <a:lnTo>
                    <a:pt x="326" y="74"/>
                  </a:lnTo>
                  <a:lnTo>
                    <a:pt x="316" y="62"/>
                  </a:lnTo>
                  <a:lnTo>
                    <a:pt x="304" y="48"/>
                  </a:lnTo>
                  <a:lnTo>
                    <a:pt x="290" y="38"/>
                  </a:lnTo>
                  <a:lnTo>
                    <a:pt x="276" y="28"/>
                  </a:lnTo>
                  <a:lnTo>
                    <a:pt x="262" y="18"/>
                  </a:lnTo>
                  <a:lnTo>
                    <a:pt x="246" y="12"/>
                  </a:lnTo>
                  <a:lnTo>
                    <a:pt x="228" y="6"/>
                  </a:lnTo>
                  <a:lnTo>
                    <a:pt x="212" y="2"/>
                  </a:lnTo>
                  <a:lnTo>
                    <a:pt x="194" y="0"/>
                  </a:lnTo>
                  <a:lnTo>
                    <a:pt x="176" y="0"/>
                  </a:lnTo>
                  <a:lnTo>
                    <a:pt x="176" y="0"/>
                  </a:lnTo>
                  <a:lnTo>
                    <a:pt x="158" y="0"/>
                  </a:lnTo>
                  <a:lnTo>
                    <a:pt x="140" y="4"/>
                  </a:lnTo>
                  <a:lnTo>
                    <a:pt x="122" y="8"/>
                  </a:lnTo>
                  <a:lnTo>
                    <a:pt x="106" y="14"/>
                  </a:lnTo>
                  <a:lnTo>
                    <a:pt x="90" y="22"/>
                  </a:lnTo>
                  <a:lnTo>
                    <a:pt x="76" y="32"/>
                  </a:lnTo>
                  <a:lnTo>
                    <a:pt x="62" y="42"/>
                  </a:lnTo>
                  <a:lnTo>
                    <a:pt x="50" y="54"/>
                  </a:lnTo>
                  <a:lnTo>
                    <a:pt x="38" y="68"/>
                  </a:lnTo>
                  <a:lnTo>
                    <a:pt x="28" y="82"/>
                  </a:lnTo>
                  <a:lnTo>
                    <a:pt x="20" y="96"/>
                  </a:lnTo>
                  <a:lnTo>
                    <a:pt x="12" y="112"/>
                  </a:lnTo>
                  <a:lnTo>
                    <a:pt x="8" y="128"/>
                  </a:lnTo>
                  <a:lnTo>
                    <a:pt x="4" y="145"/>
                  </a:lnTo>
                  <a:lnTo>
                    <a:pt x="0" y="163"/>
                  </a:lnTo>
                  <a:lnTo>
                    <a:pt x="0" y="181"/>
                  </a:lnTo>
                  <a:lnTo>
                    <a:pt x="0" y="181"/>
                  </a:lnTo>
                  <a:lnTo>
                    <a:pt x="2" y="199"/>
                  </a:lnTo>
                  <a:lnTo>
                    <a:pt x="4" y="217"/>
                  </a:lnTo>
                  <a:lnTo>
                    <a:pt x="10" y="235"/>
                  </a:lnTo>
                  <a:lnTo>
                    <a:pt x="16" y="251"/>
                  </a:lnTo>
                  <a:lnTo>
                    <a:pt x="24" y="267"/>
                  </a:lnTo>
                  <a:lnTo>
                    <a:pt x="34" y="281"/>
                  </a:lnTo>
                  <a:lnTo>
                    <a:pt x="44" y="295"/>
                  </a:lnTo>
                  <a:lnTo>
                    <a:pt x="56" y="307"/>
                  </a:lnTo>
                  <a:lnTo>
                    <a:pt x="68" y="319"/>
                  </a:lnTo>
                  <a:lnTo>
                    <a:pt x="82" y="329"/>
                  </a:lnTo>
                  <a:lnTo>
                    <a:pt x="98" y="337"/>
                  </a:lnTo>
                  <a:lnTo>
                    <a:pt x="114" y="345"/>
                  </a:lnTo>
                  <a:lnTo>
                    <a:pt x="130" y="349"/>
                  </a:lnTo>
                  <a:lnTo>
                    <a:pt x="148" y="353"/>
                  </a:lnTo>
                  <a:lnTo>
                    <a:pt x="166" y="357"/>
                  </a:lnTo>
                  <a:lnTo>
                    <a:pt x="184" y="357"/>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21"/>
            <p:cNvSpPr>
              <a:spLocks/>
            </p:cNvSpPr>
            <p:nvPr/>
          </p:nvSpPr>
          <p:spPr bwMode="auto">
            <a:xfrm>
              <a:off x="8061325" y="4752976"/>
              <a:ext cx="415925" cy="414338"/>
            </a:xfrm>
            <a:custGeom>
              <a:avLst/>
              <a:gdLst>
                <a:gd name="T0" fmla="*/ 134 w 262"/>
                <a:gd name="T1" fmla="*/ 261 h 261"/>
                <a:gd name="T2" fmla="*/ 160 w 262"/>
                <a:gd name="T3" fmla="*/ 257 h 261"/>
                <a:gd name="T4" fmla="*/ 186 w 262"/>
                <a:gd name="T5" fmla="*/ 249 h 261"/>
                <a:gd name="T6" fmla="*/ 206 w 262"/>
                <a:gd name="T7" fmla="*/ 237 h 261"/>
                <a:gd name="T8" fmla="*/ 226 w 262"/>
                <a:gd name="T9" fmla="*/ 219 h 261"/>
                <a:gd name="T10" fmla="*/ 242 w 262"/>
                <a:gd name="T11" fmla="*/ 201 h 261"/>
                <a:gd name="T12" fmla="*/ 254 w 262"/>
                <a:gd name="T13" fmla="*/ 177 h 261"/>
                <a:gd name="T14" fmla="*/ 260 w 262"/>
                <a:gd name="T15" fmla="*/ 153 h 261"/>
                <a:gd name="T16" fmla="*/ 262 w 262"/>
                <a:gd name="T17" fmla="*/ 127 h 261"/>
                <a:gd name="T18" fmla="*/ 262 w 262"/>
                <a:gd name="T19" fmla="*/ 113 h 261"/>
                <a:gd name="T20" fmla="*/ 256 w 262"/>
                <a:gd name="T21" fmla="*/ 87 h 261"/>
                <a:gd name="T22" fmla="*/ 244 w 262"/>
                <a:gd name="T23" fmla="*/ 66 h 261"/>
                <a:gd name="T24" fmla="*/ 230 w 262"/>
                <a:gd name="T25" fmla="*/ 46 h 261"/>
                <a:gd name="T26" fmla="*/ 212 w 262"/>
                <a:gd name="T27" fmla="*/ 28 h 261"/>
                <a:gd name="T28" fmla="*/ 192 w 262"/>
                <a:gd name="T29" fmla="*/ 14 h 261"/>
                <a:gd name="T30" fmla="*/ 168 w 262"/>
                <a:gd name="T31" fmla="*/ 4 h 261"/>
                <a:gd name="T32" fmla="*/ 142 w 262"/>
                <a:gd name="T33" fmla="*/ 0 h 261"/>
                <a:gd name="T34" fmla="*/ 128 w 262"/>
                <a:gd name="T35" fmla="*/ 0 h 261"/>
                <a:gd name="T36" fmla="*/ 102 w 262"/>
                <a:gd name="T37" fmla="*/ 4 h 261"/>
                <a:gd name="T38" fmla="*/ 78 w 262"/>
                <a:gd name="T39" fmla="*/ 12 h 261"/>
                <a:gd name="T40" fmla="*/ 56 w 262"/>
                <a:gd name="T41" fmla="*/ 24 h 261"/>
                <a:gd name="T42" fmla="*/ 38 w 262"/>
                <a:gd name="T43" fmla="*/ 40 h 261"/>
                <a:gd name="T44" fmla="*/ 22 w 262"/>
                <a:gd name="T45" fmla="*/ 60 h 261"/>
                <a:gd name="T46" fmla="*/ 10 w 262"/>
                <a:gd name="T47" fmla="*/ 81 h 261"/>
                <a:gd name="T48" fmla="*/ 2 w 262"/>
                <a:gd name="T49" fmla="*/ 105 h 261"/>
                <a:gd name="T50" fmla="*/ 0 w 262"/>
                <a:gd name="T51" fmla="*/ 133 h 261"/>
                <a:gd name="T52" fmla="*/ 2 w 262"/>
                <a:gd name="T53" fmla="*/ 145 h 261"/>
                <a:gd name="T54" fmla="*/ 8 w 262"/>
                <a:gd name="T55" fmla="*/ 171 h 261"/>
                <a:gd name="T56" fmla="*/ 18 w 262"/>
                <a:gd name="T57" fmla="*/ 195 h 261"/>
                <a:gd name="T58" fmla="*/ 32 w 262"/>
                <a:gd name="T59" fmla="*/ 215 h 261"/>
                <a:gd name="T60" fmla="*/ 50 w 262"/>
                <a:gd name="T61" fmla="*/ 233 h 261"/>
                <a:gd name="T62" fmla="*/ 72 w 262"/>
                <a:gd name="T63" fmla="*/ 245 h 261"/>
                <a:gd name="T64" fmla="*/ 96 w 262"/>
                <a:gd name="T65" fmla="*/ 255 h 261"/>
                <a:gd name="T66" fmla="*/ 122 w 262"/>
                <a:gd name="T6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grpSp>
        <p:nvGrpSpPr>
          <p:cNvPr id="5" name="Group 81"/>
          <p:cNvGrpSpPr/>
          <p:nvPr/>
        </p:nvGrpSpPr>
        <p:grpSpPr>
          <a:xfrm>
            <a:off x="4827809" y="4395789"/>
            <a:ext cx="1402556" cy="1210865"/>
            <a:chOff x="6045200" y="4718051"/>
            <a:chExt cx="1870075" cy="1614487"/>
          </a:xfrm>
        </p:grpSpPr>
        <p:sp>
          <p:nvSpPr>
            <p:cNvPr id="83" name="Freeform 24"/>
            <p:cNvSpPr>
              <a:spLocks/>
            </p:cNvSpPr>
            <p:nvPr/>
          </p:nvSpPr>
          <p:spPr bwMode="auto">
            <a:xfrm>
              <a:off x="6045200" y="4743451"/>
              <a:ext cx="1828800" cy="1338263"/>
            </a:xfrm>
            <a:custGeom>
              <a:avLst/>
              <a:gdLst>
                <a:gd name="T0" fmla="*/ 136 w 1152"/>
                <a:gd name="T1" fmla="*/ 841 h 843"/>
                <a:gd name="T2" fmla="*/ 146 w 1152"/>
                <a:gd name="T3" fmla="*/ 839 h 843"/>
                <a:gd name="T4" fmla="*/ 186 w 1152"/>
                <a:gd name="T5" fmla="*/ 837 h 843"/>
                <a:gd name="T6" fmla="*/ 216 w 1152"/>
                <a:gd name="T7" fmla="*/ 833 h 843"/>
                <a:gd name="T8" fmla="*/ 254 w 1152"/>
                <a:gd name="T9" fmla="*/ 829 h 843"/>
                <a:gd name="T10" fmla="*/ 264 w 1152"/>
                <a:gd name="T11" fmla="*/ 827 h 843"/>
                <a:gd name="T12" fmla="*/ 304 w 1152"/>
                <a:gd name="T13" fmla="*/ 821 h 843"/>
                <a:gd name="T14" fmla="*/ 326 w 1152"/>
                <a:gd name="T15" fmla="*/ 817 h 843"/>
                <a:gd name="T16" fmla="*/ 362 w 1152"/>
                <a:gd name="T17" fmla="*/ 811 h 843"/>
                <a:gd name="T18" fmla="*/ 382 w 1152"/>
                <a:gd name="T19" fmla="*/ 807 h 843"/>
                <a:gd name="T20" fmla="*/ 420 w 1152"/>
                <a:gd name="T21" fmla="*/ 797 h 843"/>
                <a:gd name="T22" fmla="*/ 430 w 1152"/>
                <a:gd name="T23" fmla="*/ 795 h 843"/>
                <a:gd name="T24" fmla="*/ 462 w 1152"/>
                <a:gd name="T25" fmla="*/ 787 h 843"/>
                <a:gd name="T26" fmla="*/ 558 w 1152"/>
                <a:gd name="T27" fmla="*/ 757 h 843"/>
                <a:gd name="T28" fmla="*/ 698 w 1152"/>
                <a:gd name="T29" fmla="*/ 705 h 843"/>
                <a:gd name="T30" fmla="*/ 832 w 1152"/>
                <a:gd name="T31" fmla="*/ 639 h 843"/>
                <a:gd name="T32" fmla="*/ 958 w 1152"/>
                <a:gd name="T33" fmla="*/ 563 h 843"/>
                <a:gd name="T34" fmla="*/ 1076 w 1152"/>
                <a:gd name="T35" fmla="*/ 475 h 843"/>
                <a:gd name="T36" fmla="*/ 892 w 1152"/>
                <a:gd name="T37" fmla="*/ 233 h 843"/>
                <a:gd name="T38" fmla="*/ 740 w 1152"/>
                <a:gd name="T39" fmla="*/ 4 h 843"/>
                <a:gd name="T40" fmla="*/ 714 w 1152"/>
                <a:gd name="T41" fmla="*/ 26 h 843"/>
                <a:gd name="T42" fmla="*/ 676 w 1152"/>
                <a:gd name="T43" fmla="*/ 56 h 843"/>
                <a:gd name="T44" fmla="*/ 666 w 1152"/>
                <a:gd name="T45" fmla="*/ 62 h 843"/>
                <a:gd name="T46" fmla="*/ 626 w 1152"/>
                <a:gd name="T47" fmla="*/ 89 h 843"/>
                <a:gd name="T48" fmla="*/ 598 w 1152"/>
                <a:gd name="T49" fmla="*/ 107 h 843"/>
                <a:gd name="T50" fmla="*/ 556 w 1152"/>
                <a:gd name="T51" fmla="*/ 131 h 843"/>
                <a:gd name="T52" fmla="*/ 544 w 1152"/>
                <a:gd name="T53" fmla="*/ 137 h 843"/>
                <a:gd name="T54" fmla="*/ 500 w 1152"/>
                <a:gd name="T55" fmla="*/ 159 h 843"/>
                <a:gd name="T56" fmla="*/ 472 w 1152"/>
                <a:gd name="T57" fmla="*/ 173 h 843"/>
                <a:gd name="T58" fmla="*/ 428 w 1152"/>
                <a:gd name="T59" fmla="*/ 191 h 843"/>
                <a:gd name="T60" fmla="*/ 410 w 1152"/>
                <a:gd name="T61" fmla="*/ 197 h 843"/>
                <a:gd name="T62" fmla="*/ 364 w 1152"/>
                <a:gd name="T63" fmla="*/ 213 h 843"/>
                <a:gd name="T64" fmla="*/ 338 w 1152"/>
                <a:gd name="T65" fmla="*/ 221 h 843"/>
                <a:gd name="T66" fmla="*/ 290 w 1152"/>
                <a:gd name="T67" fmla="*/ 233 h 843"/>
                <a:gd name="T68" fmla="*/ 268 w 1152"/>
                <a:gd name="T69" fmla="*/ 239 h 843"/>
                <a:gd name="T70" fmla="*/ 220 w 1152"/>
                <a:gd name="T71" fmla="*/ 249 h 843"/>
                <a:gd name="T72" fmla="*/ 196 w 1152"/>
                <a:gd name="T73" fmla="*/ 253 h 843"/>
                <a:gd name="T74" fmla="*/ 146 w 1152"/>
                <a:gd name="T75" fmla="*/ 259 h 843"/>
                <a:gd name="T76" fmla="*/ 120 w 1152"/>
                <a:gd name="T77" fmla="*/ 261 h 843"/>
                <a:gd name="T78" fmla="*/ 70 w 1152"/>
                <a:gd name="T79" fmla="*/ 265 h 843"/>
                <a:gd name="T80" fmla="*/ 0 w 1152"/>
                <a:gd name="T81" fmla="*/ 535 h 843"/>
                <a:gd name="T82" fmla="*/ 66 w 1152"/>
                <a:gd name="T83" fmla="*/ 843 h 843"/>
                <a:gd name="T84" fmla="*/ 94 w 1152"/>
                <a:gd name="T8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843">
                  <a:moveTo>
                    <a:pt x="106" y="841"/>
                  </a:moveTo>
                  <a:lnTo>
                    <a:pt x="106" y="841"/>
                  </a:lnTo>
                  <a:lnTo>
                    <a:pt x="136" y="841"/>
                  </a:lnTo>
                  <a:lnTo>
                    <a:pt x="136" y="841"/>
                  </a:lnTo>
                  <a:lnTo>
                    <a:pt x="146" y="839"/>
                  </a:lnTo>
                  <a:lnTo>
                    <a:pt x="146" y="839"/>
                  </a:lnTo>
                  <a:lnTo>
                    <a:pt x="176" y="837"/>
                  </a:lnTo>
                  <a:lnTo>
                    <a:pt x="176" y="837"/>
                  </a:lnTo>
                  <a:lnTo>
                    <a:pt x="186" y="837"/>
                  </a:lnTo>
                  <a:lnTo>
                    <a:pt x="186" y="837"/>
                  </a:lnTo>
                  <a:lnTo>
                    <a:pt x="216" y="833"/>
                  </a:lnTo>
                  <a:lnTo>
                    <a:pt x="216" y="833"/>
                  </a:lnTo>
                  <a:lnTo>
                    <a:pt x="226" y="833"/>
                  </a:lnTo>
                  <a:lnTo>
                    <a:pt x="226" y="833"/>
                  </a:lnTo>
                  <a:lnTo>
                    <a:pt x="254" y="829"/>
                  </a:lnTo>
                  <a:lnTo>
                    <a:pt x="254" y="829"/>
                  </a:lnTo>
                  <a:lnTo>
                    <a:pt x="264" y="827"/>
                  </a:lnTo>
                  <a:lnTo>
                    <a:pt x="264" y="827"/>
                  </a:lnTo>
                  <a:lnTo>
                    <a:pt x="290" y="823"/>
                  </a:lnTo>
                  <a:lnTo>
                    <a:pt x="290" y="823"/>
                  </a:lnTo>
                  <a:lnTo>
                    <a:pt x="304" y="821"/>
                  </a:lnTo>
                  <a:lnTo>
                    <a:pt x="304" y="821"/>
                  </a:lnTo>
                  <a:lnTo>
                    <a:pt x="326" y="817"/>
                  </a:lnTo>
                  <a:lnTo>
                    <a:pt x="326" y="817"/>
                  </a:lnTo>
                  <a:lnTo>
                    <a:pt x="342" y="815"/>
                  </a:lnTo>
                  <a:lnTo>
                    <a:pt x="342" y="815"/>
                  </a:lnTo>
                  <a:lnTo>
                    <a:pt x="362" y="811"/>
                  </a:lnTo>
                  <a:lnTo>
                    <a:pt x="362" y="811"/>
                  </a:lnTo>
                  <a:lnTo>
                    <a:pt x="382" y="807"/>
                  </a:lnTo>
                  <a:lnTo>
                    <a:pt x="382" y="807"/>
                  </a:lnTo>
                  <a:lnTo>
                    <a:pt x="396" y="803"/>
                  </a:lnTo>
                  <a:lnTo>
                    <a:pt x="396" y="803"/>
                  </a:lnTo>
                  <a:lnTo>
                    <a:pt x="420" y="797"/>
                  </a:lnTo>
                  <a:lnTo>
                    <a:pt x="420" y="797"/>
                  </a:lnTo>
                  <a:lnTo>
                    <a:pt x="430" y="795"/>
                  </a:lnTo>
                  <a:lnTo>
                    <a:pt x="430" y="795"/>
                  </a:lnTo>
                  <a:lnTo>
                    <a:pt x="458" y="789"/>
                  </a:lnTo>
                  <a:lnTo>
                    <a:pt x="458" y="789"/>
                  </a:lnTo>
                  <a:lnTo>
                    <a:pt x="462" y="787"/>
                  </a:lnTo>
                  <a:lnTo>
                    <a:pt x="462" y="787"/>
                  </a:lnTo>
                  <a:lnTo>
                    <a:pt x="510" y="773"/>
                  </a:lnTo>
                  <a:lnTo>
                    <a:pt x="558" y="757"/>
                  </a:lnTo>
                  <a:lnTo>
                    <a:pt x="606" y="741"/>
                  </a:lnTo>
                  <a:lnTo>
                    <a:pt x="652" y="723"/>
                  </a:lnTo>
                  <a:lnTo>
                    <a:pt x="698" y="705"/>
                  </a:lnTo>
                  <a:lnTo>
                    <a:pt x="744" y="683"/>
                  </a:lnTo>
                  <a:lnTo>
                    <a:pt x="788" y="661"/>
                  </a:lnTo>
                  <a:lnTo>
                    <a:pt x="832" y="639"/>
                  </a:lnTo>
                  <a:lnTo>
                    <a:pt x="874" y="615"/>
                  </a:lnTo>
                  <a:lnTo>
                    <a:pt x="916" y="589"/>
                  </a:lnTo>
                  <a:lnTo>
                    <a:pt x="958" y="563"/>
                  </a:lnTo>
                  <a:lnTo>
                    <a:pt x="998" y="535"/>
                  </a:lnTo>
                  <a:lnTo>
                    <a:pt x="1038" y="505"/>
                  </a:lnTo>
                  <a:lnTo>
                    <a:pt x="1076" y="475"/>
                  </a:lnTo>
                  <a:lnTo>
                    <a:pt x="1114" y="443"/>
                  </a:lnTo>
                  <a:lnTo>
                    <a:pt x="1152" y="411"/>
                  </a:lnTo>
                  <a:lnTo>
                    <a:pt x="892" y="233"/>
                  </a:lnTo>
                  <a:lnTo>
                    <a:pt x="746" y="0"/>
                  </a:lnTo>
                  <a:lnTo>
                    <a:pt x="746" y="0"/>
                  </a:lnTo>
                  <a:lnTo>
                    <a:pt x="740" y="4"/>
                  </a:lnTo>
                  <a:lnTo>
                    <a:pt x="740" y="4"/>
                  </a:lnTo>
                  <a:lnTo>
                    <a:pt x="714" y="26"/>
                  </a:lnTo>
                  <a:lnTo>
                    <a:pt x="714" y="26"/>
                  </a:lnTo>
                  <a:lnTo>
                    <a:pt x="704" y="34"/>
                  </a:lnTo>
                  <a:lnTo>
                    <a:pt x="704" y="34"/>
                  </a:lnTo>
                  <a:lnTo>
                    <a:pt x="676" y="56"/>
                  </a:lnTo>
                  <a:lnTo>
                    <a:pt x="676" y="56"/>
                  </a:lnTo>
                  <a:lnTo>
                    <a:pt x="666" y="62"/>
                  </a:lnTo>
                  <a:lnTo>
                    <a:pt x="666" y="62"/>
                  </a:lnTo>
                  <a:lnTo>
                    <a:pt x="638" y="82"/>
                  </a:lnTo>
                  <a:lnTo>
                    <a:pt x="638" y="82"/>
                  </a:lnTo>
                  <a:lnTo>
                    <a:pt x="626" y="89"/>
                  </a:lnTo>
                  <a:lnTo>
                    <a:pt x="626" y="89"/>
                  </a:lnTo>
                  <a:lnTo>
                    <a:pt x="598" y="107"/>
                  </a:lnTo>
                  <a:lnTo>
                    <a:pt x="598" y="107"/>
                  </a:lnTo>
                  <a:lnTo>
                    <a:pt x="586" y="113"/>
                  </a:lnTo>
                  <a:lnTo>
                    <a:pt x="586" y="113"/>
                  </a:lnTo>
                  <a:lnTo>
                    <a:pt x="556" y="131"/>
                  </a:lnTo>
                  <a:lnTo>
                    <a:pt x="556" y="131"/>
                  </a:lnTo>
                  <a:lnTo>
                    <a:pt x="544" y="137"/>
                  </a:lnTo>
                  <a:lnTo>
                    <a:pt x="544" y="137"/>
                  </a:lnTo>
                  <a:lnTo>
                    <a:pt x="514" y="153"/>
                  </a:lnTo>
                  <a:lnTo>
                    <a:pt x="514" y="153"/>
                  </a:lnTo>
                  <a:lnTo>
                    <a:pt x="500" y="159"/>
                  </a:lnTo>
                  <a:lnTo>
                    <a:pt x="500" y="159"/>
                  </a:lnTo>
                  <a:lnTo>
                    <a:pt x="472" y="173"/>
                  </a:lnTo>
                  <a:lnTo>
                    <a:pt x="472" y="173"/>
                  </a:lnTo>
                  <a:lnTo>
                    <a:pt x="456" y="179"/>
                  </a:lnTo>
                  <a:lnTo>
                    <a:pt x="456" y="179"/>
                  </a:lnTo>
                  <a:lnTo>
                    <a:pt x="428" y="191"/>
                  </a:lnTo>
                  <a:lnTo>
                    <a:pt x="428" y="191"/>
                  </a:lnTo>
                  <a:lnTo>
                    <a:pt x="410" y="197"/>
                  </a:lnTo>
                  <a:lnTo>
                    <a:pt x="410" y="197"/>
                  </a:lnTo>
                  <a:lnTo>
                    <a:pt x="384" y="207"/>
                  </a:lnTo>
                  <a:lnTo>
                    <a:pt x="384" y="207"/>
                  </a:lnTo>
                  <a:lnTo>
                    <a:pt x="364" y="213"/>
                  </a:lnTo>
                  <a:lnTo>
                    <a:pt x="364" y="213"/>
                  </a:lnTo>
                  <a:lnTo>
                    <a:pt x="338" y="221"/>
                  </a:lnTo>
                  <a:lnTo>
                    <a:pt x="338" y="221"/>
                  </a:lnTo>
                  <a:lnTo>
                    <a:pt x="316" y="227"/>
                  </a:lnTo>
                  <a:lnTo>
                    <a:pt x="316" y="227"/>
                  </a:lnTo>
                  <a:lnTo>
                    <a:pt x="290" y="233"/>
                  </a:lnTo>
                  <a:lnTo>
                    <a:pt x="290" y="233"/>
                  </a:lnTo>
                  <a:lnTo>
                    <a:pt x="268" y="239"/>
                  </a:lnTo>
                  <a:lnTo>
                    <a:pt x="268" y="239"/>
                  </a:lnTo>
                  <a:lnTo>
                    <a:pt x="244" y="245"/>
                  </a:lnTo>
                  <a:lnTo>
                    <a:pt x="244" y="245"/>
                  </a:lnTo>
                  <a:lnTo>
                    <a:pt x="220" y="249"/>
                  </a:lnTo>
                  <a:lnTo>
                    <a:pt x="220" y="249"/>
                  </a:lnTo>
                  <a:lnTo>
                    <a:pt x="196" y="253"/>
                  </a:lnTo>
                  <a:lnTo>
                    <a:pt x="196" y="253"/>
                  </a:lnTo>
                  <a:lnTo>
                    <a:pt x="170" y="257"/>
                  </a:lnTo>
                  <a:lnTo>
                    <a:pt x="170" y="257"/>
                  </a:lnTo>
                  <a:lnTo>
                    <a:pt x="146" y="259"/>
                  </a:lnTo>
                  <a:lnTo>
                    <a:pt x="146" y="259"/>
                  </a:lnTo>
                  <a:lnTo>
                    <a:pt x="120" y="261"/>
                  </a:lnTo>
                  <a:lnTo>
                    <a:pt x="120" y="261"/>
                  </a:lnTo>
                  <a:lnTo>
                    <a:pt x="96" y="263"/>
                  </a:lnTo>
                  <a:lnTo>
                    <a:pt x="96" y="263"/>
                  </a:lnTo>
                  <a:lnTo>
                    <a:pt x="70" y="265"/>
                  </a:lnTo>
                  <a:lnTo>
                    <a:pt x="70" y="265"/>
                  </a:lnTo>
                  <a:lnTo>
                    <a:pt x="56" y="265"/>
                  </a:lnTo>
                  <a:lnTo>
                    <a:pt x="0" y="535"/>
                  </a:lnTo>
                  <a:lnTo>
                    <a:pt x="64" y="843"/>
                  </a:lnTo>
                  <a:lnTo>
                    <a:pt x="64" y="843"/>
                  </a:lnTo>
                  <a:lnTo>
                    <a:pt x="66" y="843"/>
                  </a:lnTo>
                  <a:lnTo>
                    <a:pt x="66" y="843"/>
                  </a:lnTo>
                  <a:lnTo>
                    <a:pt x="94" y="843"/>
                  </a:lnTo>
                  <a:lnTo>
                    <a:pt x="94" y="843"/>
                  </a:lnTo>
                  <a:lnTo>
                    <a:pt x="106" y="84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23"/>
            <p:cNvSpPr>
              <a:spLocks/>
            </p:cNvSpPr>
            <p:nvPr/>
          </p:nvSpPr>
          <p:spPr bwMode="auto">
            <a:xfrm>
              <a:off x="7219950" y="4718051"/>
              <a:ext cx="695325" cy="677863"/>
            </a:xfrm>
            <a:custGeom>
              <a:avLst/>
              <a:gdLst>
                <a:gd name="T0" fmla="*/ 438 w 438"/>
                <a:gd name="T1" fmla="*/ 403 h 427"/>
                <a:gd name="T2" fmla="*/ 174 w 438"/>
                <a:gd name="T3" fmla="*/ 231 h 427"/>
                <a:gd name="T4" fmla="*/ 22 w 438"/>
                <a:gd name="T5" fmla="*/ 0 h 427"/>
                <a:gd name="T6" fmla="*/ 22 w 438"/>
                <a:gd name="T7" fmla="*/ 0 h 427"/>
                <a:gd name="T8" fmla="*/ 0 w 438"/>
                <a:gd name="T9" fmla="*/ 20 h 427"/>
                <a:gd name="T10" fmla="*/ 0 w 438"/>
                <a:gd name="T11" fmla="*/ 20 h 427"/>
                <a:gd name="T12" fmla="*/ 6 w 438"/>
                <a:gd name="T13" fmla="*/ 16 h 427"/>
                <a:gd name="T14" fmla="*/ 152 w 438"/>
                <a:gd name="T15" fmla="*/ 249 h 427"/>
                <a:gd name="T16" fmla="*/ 412 w 438"/>
                <a:gd name="T17" fmla="*/ 427 h 427"/>
                <a:gd name="T18" fmla="*/ 438 w 438"/>
                <a:gd name="T19" fmla="*/ 40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27">
                  <a:moveTo>
                    <a:pt x="438" y="403"/>
                  </a:moveTo>
                  <a:lnTo>
                    <a:pt x="174" y="231"/>
                  </a:lnTo>
                  <a:lnTo>
                    <a:pt x="22" y="0"/>
                  </a:lnTo>
                  <a:lnTo>
                    <a:pt x="22" y="0"/>
                  </a:lnTo>
                  <a:lnTo>
                    <a:pt x="0" y="20"/>
                  </a:lnTo>
                  <a:lnTo>
                    <a:pt x="0" y="20"/>
                  </a:lnTo>
                  <a:lnTo>
                    <a:pt x="6" y="16"/>
                  </a:lnTo>
                  <a:lnTo>
                    <a:pt x="152" y="249"/>
                  </a:lnTo>
                  <a:lnTo>
                    <a:pt x="412" y="427"/>
                  </a:lnTo>
                  <a:lnTo>
                    <a:pt x="438" y="403"/>
                  </a:ln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26"/>
            <p:cNvSpPr>
              <a:spLocks/>
            </p:cNvSpPr>
            <p:nvPr/>
          </p:nvSpPr>
          <p:spPr bwMode="auto">
            <a:xfrm>
              <a:off x="6264275" y="5764213"/>
              <a:ext cx="571500" cy="568325"/>
            </a:xfrm>
            <a:custGeom>
              <a:avLst/>
              <a:gdLst>
                <a:gd name="T0" fmla="*/ 56 w 360"/>
                <a:gd name="T1" fmla="*/ 308 h 358"/>
                <a:gd name="T2" fmla="*/ 84 w 360"/>
                <a:gd name="T3" fmla="*/ 330 h 358"/>
                <a:gd name="T4" fmla="*/ 116 w 360"/>
                <a:gd name="T5" fmla="*/ 346 h 358"/>
                <a:gd name="T6" fmla="*/ 150 w 360"/>
                <a:gd name="T7" fmla="*/ 356 h 358"/>
                <a:gd name="T8" fmla="*/ 184 w 360"/>
                <a:gd name="T9" fmla="*/ 358 h 358"/>
                <a:gd name="T10" fmla="*/ 218 w 360"/>
                <a:gd name="T11" fmla="*/ 354 h 358"/>
                <a:gd name="T12" fmla="*/ 252 w 360"/>
                <a:gd name="T13" fmla="*/ 344 h 358"/>
                <a:gd name="T14" fmla="*/ 282 w 360"/>
                <a:gd name="T15" fmla="*/ 326 h 358"/>
                <a:gd name="T16" fmla="*/ 310 w 360"/>
                <a:gd name="T17" fmla="*/ 302 h 358"/>
                <a:gd name="T18" fmla="*/ 322 w 360"/>
                <a:gd name="T19" fmla="*/ 288 h 358"/>
                <a:gd name="T20" fmla="*/ 340 w 360"/>
                <a:gd name="T21" fmla="*/ 258 h 358"/>
                <a:gd name="T22" fmla="*/ 354 w 360"/>
                <a:gd name="T23" fmla="*/ 226 h 358"/>
                <a:gd name="T24" fmla="*/ 358 w 360"/>
                <a:gd name="T25" fmla="*/ 192 h 358"/>
                <a:gd name="T26" fmla="*/ 358 w 360"/>
                <a:gd name="T27" fmla="*/ 158 h 358"/>
                <a:gd name="T28" fmla="*/ 350 w 360"/>
                <a:gd name="T29" fmla="*/ 124 h 358"/>
                <a:gd name="T30" fmla="*/ 336 w 360"/>
                <a:gd name="T31" fmla="*/ 92 h 358"/>
                <a:gd name="T32" fmla="*/ 316 w 360"/>
                <a:gd name="T33" fmla="*/ 62 h 358"/>
                <a:gd name="T34" fmla="*/ 304 w 360"/>
                <a:gd name="T35" fmla="*/ 50 h 358"/>
                <a:gd name="T36" fmla="*/ 276 w 360"/>
                <a:gd name="T37" fmla="*/ 26 h 358"/>
                <a:gd name="T38" fmla="*/ 244 w 360"/>
                <a:gd name="T39" fmla="*/ 12 h 358"/>
                <a:gd name="T40" fmla="*/ 210 w 360"/>
                <a:gd name="T41" fmla="*/ 2 h 358"/>
                <a:gd name="T42" fmla="*/ 176 w 360"/>
                <a:gd name="T43" fmla="*/ 0 h 358"/>
                <a:gd name="T44" fmla="*/ 142 w 360"/>
                <a:gd name="T45" fmla="*/ 4 h 358"/>
                <a:gd name="T46" fmla="*/ 108 w 360"/>
                <a:gd name="T47" fmla="*/ 14 h 358"/>
                <a:gd name="T48" fmla="*/ 78 w 360"/>
                <a:gd name="T49" fmla="*/ 32 h 358"/>
                <a:gd name="T50" fmla="*/ 50 w 360"/>
                <a:gd name="T51" fmla="*/ 54 h 358"/>
                <a:gd name="T52" fmla="*/ 38 w 360"/>
                <a:gd name="T53" fmla="*/ 68 h 358"/>
                <a:gd name="T54" fmla="*/ 20 w 360"/>
                <a:gd name="T55" fmla="*/ 98 h 358"/>
                <a:gd name="T56" fmla="*/ 8 w 360"/>
                <a:gd name="T57" fmla="*/ 132 h 358"/>
                <a:gd name="T58" fmla="*/ 2 w 360"/>
                <a:gd name="T59" fmla="*/ 166 h 358"/>
                <a:gd name="T60" fmla="*/ 2 w 360"/>
                <a:gd name="T61" fmla="*/ 200 h 358"/>
                <a:gd name="T62" fmla="*/ 10 w 360"/>
                <a:gd name="T63" fmla="*/ 234 h 358"/>
                <a:gd name="T64" fmla="*/ 24 w 360"/>
                <a:gd name="T65" fmla="*/ 266 h 358"/>
                <a:gd name="T66" fmla="*/ 44 w 360"/>
                <a:gd name="T67" fmla="*/ 2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56" y="308"/>
                  </a:moveTo>
                  <a:lnTo>
                    <a:pt x="56" y="308"/>
                  </a:lnTo>
                  <a:lnTo>
                    <a:pt x="70" y="320"/>
                  </a:lnTo>
                  <a:lnTo>
                    <a:pt x="84" y="330"/>
                  </a:lnTo>
                  <a:lnTo>
                    <a:pt x="100" y="340"/>
                  </a:lnTo>
                  <a:lnTo>
                    <a:pt x="116" y="346"/>
                  </a:lnTo>
                  <a:lnTo>
                    <a:pt x="132" y="352"/>
                  </a:lnTo>
                  <a:lnTo>
                    <a:pt x="150" y="356"/>
                  </a:lnTo>
                  <a:lnTo>
                    <a:pt x="166" y="358"/>
                  </a:lnTo>
                  <a:lnTo>
                    <a:pt x="184" y="358"/>
                  </a:lnTo>
                  <a:lnTo>
                    <a:pt x="202" y="356"/>
                  </a:lnTo>
                  <a:lnTo>
                    <a:pt x="218" y="354"/>
                  </a:lnTo>
                  <a:lnTo>
                    <a:pt x="234" y="350"/>
                  </a:lnTo>
                  <a:lnTo>
                    <a:pt x="252" y="344"/>
                  </a:lnTo>
                  <a:lnTo>
                    <a:pt x="268" y="336"/>
                  </a:lnTo>
                  <a:lnTo>
                    <a:pt x="282" y="326"/>
                  </a:lnTo>
                  <a:lnTo>
                    <a:pt x="296" y="316"/>
                  </a:lnTo>
                  <a:lnTo>
                    <a:pt x="310" y="302"/>
                  </a:lnTo>
                  <a:lnTo>
                    <a:pt x="310" y="302"/>
                  </a:lnTo>
                  <a:lnTo>
                    <a:pt x="322" y="288"/>
                  </a:lnTo>
                  <a:lnTo>
                    <a:pt x="332" y="274"/>
                  </a:lnTo>
                  <a:lnTo>
                    <a:pt x="340" y="258"/>
                  </a:lnTo>
                  <a:lnTo>
                    <a:pt x="348" y="242"/>
                  </a:lnTo>
                  <a:lnTo>
                    <a:pt x="354" y="226"/>
                  </a:lnTo>
                  <a:lnTo>
                    <a:pt x="356" y="208"/>
                  </a:lnTo>
                  <a:lnTo>
                    <a:pt x="358" y="192"/>
                  </a:lnTo>
                  <a:lnTo>
                    <a:pt x="360" y="174"/>
                  </a:lnTo>
                  <a:lnTo>
                    <a:pt x="358" y="158"/>
                  </a:lnTo>
                  <a:lnTo>
                    <a:pt x="356" y="140"/>
                  </a:lnTo>
                  <a:lnTo>
                    <a:pt x="350" y="124"/>
                  </a:lnTo>
                  <a:lnTo>
                    <a:pt x="344" y="108"/>
                  </a:lnTo>
                  <a:lnTo>
                    <a:pt x="336" y="92"/>
                  </a:lnTo>
                  <a:lnTo>
                    <a:pt x="328" y="76"/>
                  </a:lnTo>
                  <a:lnTo>
                    <a:pt x="316" y="62"/>
                  </a:lnTo>
                  <a:lnTo>
                    <a:pt x="304" y="50"/>
                  </a:lnTo>
                  <a:lnTo>
                    <a:pt x="304" y="50"/>
                  </a:lnTo>
                  <a:lnTo>
                    <a:pt x="290" y="38"/>
                  </a:lnTo>
                  <a:lnTo>
                    <a:pt x="276" y="26"/>
                  </a:lnTo>
                  <a:lnTo>
                    <a:pt x="260" y="18"/>
                  </a:lnTo>
                  <a:lnTo>
                    <a:pt x="244" y="12"/>
                  </a:lnTo>
                  <a:lnTo>
                    <a:pt x="228" y="6"/>
                  </a:lnTo>
                  <a:lnTo>
                    <a:pt x="210" y="2"/>
                  </a:lnTo>
                  <a:lnTo>
                    <a:pt x="194" y="0"/>
                  </a:lnTo>
                  <a:lnTo>
                    <a:pt x="176" y="0"/>
                  </a:lnTo>
                  <a:lnTo>
                    <a:pt x="158" y="0"/>
                  </a:lnTo>
                  <a:lnTo>
                    <a:pt x="142" y="4"/>
                  </a:lnTo>
                  <a:lnTo>
                    <a:pt x="126" y="8"/>
                  </a:lnTo>
                  <a:lnTo>
                    <a:pt x="108" y="14"/>
                  </a:lnTo>
                  <a:lnTo>
                    <a:pt x="94" y="22"/>
                  </a:lnTo>
                  <a:lnTo>
                    <a:pt x="78" y="32"/>
                  </a:lnTo>
                  <a:lnTo>
                    <a:pt x="64" y="42"/>
                  </a:lnTo>
                  <a:lnTo>
                    <a:pt x="50" y="54"/>
                  </a:lnTo>
                  <a:lnTo>
                    <a:pt x="50" y="54"/>
                  </a:lnTo>
                  <a:lnTo>
                    <a:pt x="38" y="68"/>
                  </a:lnTo>
                  <a:lnTo>
                    <a:pt x="28" y="84"/>
                  </a:lnTo>
                  <a:lnTo>
                    <a:pt x="20" y="98"/>
                  </a:lnTo>
                  <a:lnTo>
                    <a:pt x="12" y="114"/>
                  </a:lnTo>
                  <a:lnTo>
                    <a:pt x="8" y="132"/>
                  </a:lnTo>
                  <a:lnTo>
                    <a:pt x="4" y="148"/>
                  </a:lnTo>
                  <a:lnTo>
                    <a:pt x="2" y="166"/>
                  </a:lnTo>
                  <a:lnTo>
                    <a:pt x="0" y="182"/>
                  </a:lnTo>
                  <a:lnTo>
                    <a:pt x="2" y="200"/>
                  </a:lnTo>
                  <a:lnTo>
                    <a:pt x="4" y="216"/>
                  </a:lnTo>
                  <a:lnTo>
                    <a:pt x="10" y="234"/>
                  </a:lnTo>
                  <a:lnTo>
                    <a:pt x="16" y="250"/>
                  </a:lnTo>
                  <a:lnTo>
                    <a:pt x="24" y="266"/>
                  </a:lnTo>
                  <a:lnTo>
                    <a:pt x="32" y="280"/>
                  </a:lnTo>
                  <a:lnTo>
                    <a:pt x="44" y="294"/>
                  </a:lnTo>
                  <a:lnTo>
                    <a:pt x="56" y="308"/>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28"/>
            <p:cNvSpPr>
              <a:spLocks/>
            </p:cNvSpPr>
            <p:nvPr/>
          </p:nvSpPr>
          <p:spPr bwMode="auto">
            <a:xfrm>
              <a:off x="6343650" y="5840413"/>
              <a:ext cx="412750" cy="415925"/>
            </a:xfrm>
            <a:custGeom>
              <a:avLst/>
              <a:gdLst>
                <a:gd name="T0" fmla="*/ 40 w 260"/>
                <a:gd name="T1" fmla="*/ 226 h 262"/>
                <a:gd name="T2" fmla="*/ 60 w 260"/>
                <a:gd name="T3" fmla="*/ 242 h 262"/>
                <a:gd name="T4" fmla="*/ 84 w 260"/>
                <a:gd name="T5" fmla="*/ 252 h 262"/>
                <a:gd name="T6" fmla="*/ 108 w 260"/>
                <a:gd name="T7" fmla="*/ 260 h 262"/>
                <a:gd name="T8" fmla="*/ 134 w 260"/>
                <a:gd name="T9" fmla="*/ 262 h 262"/>
                <a:gd name="T10" fmla="*/ 158 w 260"/>
                <a:gd name="T11" fmla="*/ 258 h 262"/>
                <a:gd name="T12" fmla="*/ 182 w 260"/>
                <a:gd name="T13" fmla="*/ 250 h 262"/>
                <a:gd name="T14" fmla="*/ 204 w 260"/>
                <a:gd name="T15" fmla="*/ 238 h 262"/>
                <a:gd name="T16" fmla="*/ 224 w 260"/>
                <a:gd name="T17" fmla="*/ 220 h 262"/>
                <a:gd name="T18" fmla="*/ 234 w 260"/>
                <a:gd name="T19" fmla="*/ 210 h 262"/>
                <a:gd name="T20" fmla="*/ 248 w 260"/>
                <a:gd name="T21" fmla="*/ 188 h 262"/>
                <a:gd name="T22" fmla="*/ 256 w 260"/>
                <a:gd name="T23" fmla="*/ 166 h 262"/>
                <a:gd name="T24" fmla="*/ 260 w 260"/>
                <a:gd name="T25" fmla="*/ 140 h 262"/>
                <a:gd name="T26" fmla="*/ 260 w 260"/>
                <a:gd name="T27" fmla="*/ 116 h 262"/>
                <a:gd name="T28" fmla="*/ 254 w 260"/>
                <a:gd name="T29" fmla="*/ 90 h 262"/>
                <a:gd name="T30" fmla="*/ 244 w 260"/>
                <a:gd name="T31" fmla="*/ 68 h 262"/>
                <a:gd name="T32" fmla="*/ 230 w 260"/>
                <a:gd name="T33" fmla="*/ 46 h 262"/>
                <a:gd name="T34" fmla="*/ 220 w 260"/>
                <a:gd name="T35" fmla="*/ 36 h 262"/>
                <a:gd name="T36" fmla="*/ 200 w 260"/>
                <a:gd name="T37" fmla="*/ 20 h 262"/>
                <a:gd name="T38" fmla="*/ 176 w 260"/>
                <a:gd name="T39" fmla="*/ 8 h 262"/>
                <a:gd name="T40" fmla="*/ 152 w 260"/>
                <a:gd name="T41" fmla="*/ 2 h 262"/>
                <a:gd name="T42" fmla="*/ 128 w 260"/>
                <a:gd name="T43" fmla="*/ 0 h 262"/>
                <a:gd name="T44" fmla="*/ 102 w 260"/>
                <a:gd name="T45" fmla="*/ 2 h 262"/>
                <a:gd name="T46" fmla="*/ 78 w 260"/>
                <a:gd name="T47" fmla="*/ 10 h 262"/>
                <a:gd name="T48" fmla="*/ 56 w 260"/>
                <a:gd name="T49" fmla="*/ 24 h 262"/>
                <a:gd name="T50" fmla="*/ 36 w 260"/>
                <a:gd name="T51" fmla="*/ 40 h 262"/>
                <a:gd name="T52" fmla="*/ 26 w 260"/>
                <a:gd name="T53" fmla="*/ 50 h 262"/>
                <a:gd name="T54" fmla="*/ 14 w 260"/>
                <a:gd name="T55" fmla="*/ 72 h 262"/>
                <a:gd name="T56" fmla="*/ 4 w 260"/>
                <a:gd name="T57" fmla="*/ 96 h 262"/>
                <a:gd name="T58" fmla="*/ 0 w 260"/>
                <a:gd name="T59" fmla="*/ 122 h 262"/>
                <a:gd name="T60" fmla="*/ 0 w 260"/>
                <a:gd name="T61" fmla="*/ 146 h 262"/>
                <a:gd name="T62" fmla="*/ 6 w 260"/>
                <a:gd name="T63" fmla="*/ 170 h 262"/>
                <a:gd name="T64" fmla="*/ 16 w 260"/>
                <a:gd name="T65" fmla="*/ 194 h 262"/>
                <a:gd name="T66" fmla="*/ 30 w 260"/>
                <a:gd name="T6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grpSp>
        <p:nvGrpSpPr>
          <p:cNvPr id="6" name="Group 86"/>
          <p:cNvGrpSpPr/>
          <p:nvPr/>
        </p:nvGrpSpPr>
        <p:grpSpPr>
          <a:xfrm>
            <a:off x="3482403" y="4371976"/>
            <a:ext cx="1321594" cy="1046559"/>
            <a:chOff x="4251325" y="4686301"/>
            <a:chExt cx="1762125" cy="1395412"/>
          </a:xfrm>
        </p:grpSpPr>
        <p:sp>
          <p:nvSpPr>
            <p:cNvPr id="88" name="Freeform 30"/>
            <p:cNvSpPr>
              <a:spLocks/>
            </p:cNvSpPr>
            <p:nvPr/>
          </p:nvSpPr>
          <p:spPr bwMode="auto">
            <a:xfrm>
              <a:off x="5864225" y="5157788"/>
              <a:ext cx="149225" cy="923925"/>
            </a:xfrm>
            <a:custGeom>
              <a:avLst/>
              <a:gdLst>
                <a:gd name="T0" fmla="*/ 28 w 94"/>
                <a:gd name="T1" fmla="*/ 274 h 582"/>
                <a:gd name="T2" fmla="*/ 86 w 94"/>
                <a:gd name="T3" fmla="*/ 4 h 582"/>
                <a:gd name="T4" fmla="*/ 86 w 94"/>
                <a:gd name="T5" fmla="*/ 4 h 582"/>
                <a:gd name="T6" fmla="*/ 50 w 94"/>
                <a:gd name="T7" fmla="*/ 0 h 582"/>
                <a:gd name="T8" fmla="*/ 50 w 94"/>
                <a:gd name="T9" fmla="*/ 0 h 582"/>
                <a:gd name="T10" fmla="*/ 62 w 94"/>
                <a:gd name="T11" fmla="*/ 2 h 582"/>
                <a:gd name="T12" fmla="*/ 0 w 94"/>
                <a:gd name="T13" fmla="*/ 272 h 582"/>
                <a:gd name="T14" fmla="*/ 58 w 94"/>
                <a:gd name="T15" fmla="*/ 580 h 582"/>
                <a:gd name="T16" fmla="*/ 58 w 94"/>
                <a:gd name="T17" fmla="*/ 580 h 582"/>
                <a:gd name="T18" fmla="*/ 94 w 94"/>
                <a:gd name="T19" fmla="*/ 582 h 582"/>
                <a:gd name="T20" fmla="*/ 28 w 94"/>
                <a:gd name="T21"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2">
                  <a:moveTo>
                    <a:pt x="28" y="274"/>
                  </a:moveTo>
                  <a:lnTo>
                    <a:pt x="86" y="4"/>
                  </a:lnTo>
                  <a:lnTo>
                    <a:pt x="86" y="4"/>
                  </a:lnTo>
                  <a:lnTo>
                    <a:pt x="50" y="0"/>
                  </a:lnTo>
                  <a:lnTo>
                    <a:pt x="50" y="0"/>
                  </a:lnTo>
                  <a:lnTo>
                    <a:pt x="62" y="2"/>
                  </a:lnTo>
                  <a:lnTo>
                    <a:pt x="0" y="272"/>
                  </a:lnTo>
                  <a:lnTo>
                    <a:pt x="58" y="580"/>
                  </a:lnTo>
                  <a:lnTo>
                    <a:pt x="58" y="580"/>
                  </a:lnTo>
                  <a:lnTo>
                    <a:pt x="94" y="582"/>
                  </a:lnTo>
                  <a:lnTo>
                    <a:pt x="28" y="274"/>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31"/>
            <p:cNvSpPr>
              <a:spLocks/>
            </p:cNvSpPr>
            <p:nvPr/>
          </p:nvSpPr>
          <p:spPr bwMode="auto">
            <a:xfrm>
              <a:off x="4251325" y="4686301"/>
              <a:ext cx="1711325" cy="1392238"/>
            </a:xfrm>
            <a:custGeom>
              <a:avLst/>
              <a:gdLst>
                <a:gd name="T0" fmla="*/ 1066 w 1078"/>
                <a:gd name="T1" fmla="*/ 297 h 877"/>
                <a:gd name="T2" fmla="*/ 1040 w 1078"/>
                <a:gd name="T3" fmla="*/ 295 h 877"/>
                <a:gd name="T4" fmla="*/ 990 w 1078"/>
                <a:gd name="T5" fmla="*/ 289 h 877"/>
                <a:gd name="T6" fmla="*/ 966 w 1078"/>
                <a:gd name="T7" fmla="*/ 285 h 877"/>
                <a:gd name="T8" fmla="*/ 916 w 1078"/>
                <a:gd name="T9" fmla="*/ 275 h 877"/>
                <a:gd name="T10" fmla="*/ 894 w 1078"/>
                <a:gd name="T11" fmla="*/ 269 h 877"/>
                <a:gd name="T12" fmla="*/ 848 w 1078"/>
                <a:gd name="T13" fmla="*/ 257 h 877"/>
                <a:gd name="T14" fmla="*/ 820 w 1078"/>
                <a:gd name="T15" fmla="*/ 249 h 877"/>
                <a:gd name="T16" fmla="*/ 774 w 1078"/>
                <a:gd name="T17" fmla="*/ 231 h 877"/>
                <a:gd name="T18" fmla="*/ 756 w 1078"/>
                <a:gd name="T19" fmla="*/ 225 h 877"/>
                <a:gd name="T20" fmla="*/ 714 w 1078"/>
                <a:gd name="T21" fmla="*/ 207 h 877"/>
                <a:gd name="T22" fmla="*/ 684 w 1078"/>
                <a:gd name="T23" fmla="*/ 193 h 877"/>
                <a:gd name="T24" fmla="*/ 640 w 1078"/>
                <a:gd name="T25" fmla="*/ 171 h 877"/>
                <a:gd name="T26" fmla="*/ 628 w 1078"/>
                <a:gd name="T27" fmla="*/ 165 h 877"/>
                <a:gd name="T28" fmla="*/ 586 w 1078"/>
                <a:gd name="T29" fmla="*/ 141 h 877"/>
                <a:gd name="T30" fmla="*/ 558 w 1078"/>
                <a:gd name="T31" fmla="*/ 122 h 877"/>
                <a:gd name="T32" fmla="*/ 518 w 1078"/>
                <a:gd name="T33" fmla="*/ 96 h 877"/>
                <a:gd name="T34" fmla="*/ 508 w 1078"/>
                <a:gd name="T35" fmla="*/ 88 h 877"/>
                <a:gd name="T36" fmla="*/ 470 w 1078"/>
                <a:gd name="T37" fmla="*/ 60 h 877"/>
                <a:gd name="T38" fmla="*/ 444 w 1078"/>
                <a:gd name="T39" fmla="*/ 36 h 877"/>
                <a:gd name="T40" fmla="*/ 408 w 1078"/>
                <a:gd name="T41" fmla="*/ 4 h 877"/>
                <a:gd name="T42" fmla="*/ 172 w 1078"/>
                <a:gd name="T43" fmla="*/ 151 h 877"/>
                <a:gd name="T44" fmla="*/ 10 w 1078"/>
                <a:gd name="T45" fmla="*/ 423 h 877"/>
                <a:gd name="T46" fmla="*/ 46 w 1078"/>
                <a:gd name="T47" fmla="*/ 457 h 877"/>
                <a:gd name="T48" fmla="*/ 104 w 1078"/>
                <a:gd name="T49" fmla="*/ 505 h 877"/>
                <a:gd name="T50" fmla="*/ 124 w 1078"/>
                <a:gd name="T51" fmla="*/ 521 h 877"/>
                <a:gd name="T52" fmla="*/ 184 w 1078"/>
                <a:gd name="T53" fmla="*/ 567 h 877"/>
                <a:gd name="T54" fmla="*/ 224 w 1078"/>
                <a:gd name="T55" fmla="*/ 595 h 877"/>
                <a:gd name="T56" fmla="*/ 288 w 1078"/>
                <a:gd name="T57" fmla="*/ 635 h 877"/>
                <a:gd name="T58" fmla="*/ 312 w 1078"/>
                <a:gd name="T59" fmla="*/ 649 h 877"/>
                <a:gd name="T60" fmla="*/ 378 w 1078"/>
                <a:gd name="T61" fmla="*/ 687 h 877"/>
                <a:gd name="T62" fmla="*/ 420 w 1078"/>
                <a:gd name="T63" fmla="*/ 709 h 877"/>
                <a:gd name="T64" fmla="*/ 488 w 1078"/>
                <a:gd name="T65" fmla="*/ 739 h 877"/>
                <a:gd name="T66" fmla="*/ 518 w 1078"/>
                <a:gd name="T67" fmla="*/ 753 h 877"/>
                <a:gd name="T68" fmla="*/ 590 w 1078"/>
                <a:gd name="T69" fmla="*/ 781 h 877"/>
                <a:gd name="T70" fmla="*/ 630 w 1078"/>
                <a:gd name="T71" fmla="*/ 795 h 877"/>
                <a:gd name="T72" fmla="*/ 704 w 1078"/>
                <a:gd name="T73" fmla="*/ 817 h 877"/>
                <a:gd name="T74" fmla="*/ 740 w 1078"/>
                <a:gd name="T75" fmla="*/ 827 h 877"/>
                <a:gd name="T76" fmla="*/ 816 w 1078"/>
                <a:gd name="T77" fmla="*/ 845 h 877"/>
                <a:gd name="T78" fmla="*/ 854 w 1078"/>
                <a:gd name="T79" fmla="*/ 851 h 877"/>
                <a:gd name="T80" fmla="*/ 932 w 1078"/>
                <a:gd name="T81" fmla="*/ 863 h 877"/>
                <a:gd name="T82" fmla="*/ 974 w 1078"/>
                <a:gd name="T83" fmla="*/ 869 h 877"/>
                <a:gd name="T84" fmla="*/ 1052 w 1078"/>
                <a:gd name="T85" fmla="*/ 875 h 877"/>
                <a:gd name="T86" fmla="*/ 1016 w 1078"/>
                <a:gd name="T87" fmla="*/ 56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877">
                  <a:moveTo>
                    <a:pt x="1078" y="299"/>
                  </a:moveTo>
                  <a:lnTo>
                    <a:pt x="1078" y="299"/>
                  </a:lnTo>
                  <a:lnTo>
                    <a:pt x="1066" y="297"/>
                  </a:lnTo>
                  <a:lnTo>
                    <a:pt x="1066" y="297"/>
                  </a:lnTo>
                  <a:lnTo>
                    <a:pt x="1040" y="295"/>
                  </a:lnTo>
                  <a:lnTo>
                    <a:pt x="1040" y="295"/>
                  </a:lnTo>
                  <a:lnTo>
                    <a:pt x="1014" y="293"/>
                  </a:lnTo>
                  <a:lnTo>
                    <a:pt x="1014" y="293"/>
                  </a:lnTo>
                  <a:lnTo>
                    <a:pt x="990" y="289"/>
                  </a:lnTo>
                  <a:lnTo>
                    <a:pt x="990" y="289"/>
                  </a:lnTo>
                  <a:lnTo>
                    <a:pt x="966" y="285"/>
                  </a:lnTo>
                  <a:lnTo>
                    <a:pt x="966" y="285"/>
                  </a:lnTo>
                  <a:lnTo>
                    <a:pt x="942" y="279"/>
                  </a:lnTo>
                  <a:lnTo>
                    <a:pt x="942" y="279"/>
                  </a:lnTo>
                  <a:lnTo>
                    <a:pt x="916" y="275"/>
                  </a:lnTo>
                  <a:lnTo>
                    <a:pt x="916" y="275"/>
                  </a:lnTo>
                  <a:lnTo>
                    <a:pt x="894" y="269"/>
                  </a:lnTo>
                  <a:lnTo>
                    <a:pt x="894" y="269"/>
                  </a:lnTo>
                  <a:lnTo>
                    <a:pt x="868" y="263"/>
                  </a:lnTo>
                  <a:lnTo>
                    <a:pt x="868" y="263"/>
                  </a:lnTo>
                  <a:lnTo>
                    <a:pt x="848" y="257"/>
                  </a:lnTo>
                  <a:lnTo>
                    <a:pt x="848" y="257"/>
                  </a:lnTo>
                  <a:lnTo>
                    <a:pt x="820" y="249"/>
                  </a:lnTo>
                  <a:lnTo>
                    <a:pt x="820" y="249"/>
                  </a:lnTo>
                  <a:lnTo>
                    <a:pt x="802" y="243"/>
                  </a:lnTo>
                  <a:lnTo>
                    <a:pt x="802" y="243"/>
                  </a:lnTo>
                  <a:lnTo>
                    <a:pt x="774" y="231"/>
                  </a:lnTo>
                  <a:lnTo>
                    <a:pt x="774" y="231"/>
                  </a:lnTo>
                  <a:lnTo>
                    <a:pt x="756" y="225"/>
                  </a:lnTo>
                  <a:lnTo>
                    <a:pt x="756" y="225"/>
                  </a:lnTo>
                  <a:lnTo>
                    <a:pt x="728" y="213"/>
                  </a:lnTo>
                  <a:lnTo>
                    <a:pt x="728" y="213"/>
                  </a:lnTo>
                  <a:lnTo>
                    <a:pt x="714" y="207"/>
                  </a:lnTo>
                  <a:lnTo>
                    <a:pt x="714" y="207"/>
                  </a:lnTo>
                  <a:lnTo>
                    <a:pt x="684" y="193"/>
                  </a:lnTo>
                  <a:lnTo>
                    <a:pt x="684" y="193"/>
                  </a:lnTo>
                  <a:lnTo>
                    <a:pt x="670" y="187"/>
                  </a:lnTo>
                  <a:lnTo>
                    <a:pt x="670" y="187"/>
                  </a:lnTo>
                  <a:lnTo>
                    <a:pt x="640" y="171"/>
                  </a:lnTo>
                  <a:lnTo>
                    <a:pt x="640" y="171"/>
                  </a:lnTo>
                  <a:lnTo>
                    <a:pt x="628" y="165"/>
                  </a:lnTo>
                  <a:lnTo>
                    <a:pt x="628" y="165"/>
                  </a:lnTo>
                  <a:lnTo>
                    <a:pt x="598" y="147"/>
                  </a:lnTo>
                  <a:lnTo>
                    <a:pt x="598" y="147"/>
                  </a:lnTo>
                  <a:lnTo>
                    <a:pt x="586" y="141"/>
                  </a:lnTo>
                  <a:lnTo>
                    <a:pt x="586" y="141"/>
                  </a:lnTo>
                  <a:lnTo>
                    <a:pt x="558" y="122"/>
                  </a:lnTo>
                  <a:lnTo>
                    <a:pt x="558" y="122"/>
                  </a:lnTo>
                  <a:lnTo>
                    <a:pt x="546" y="116"/>
                  </a:lnTo>
                  <a:lnTo>
                    <a:pt x="546" y="116"/>
                  </a:lnTo>
                  <a:lnTo>
                    <a:pt x="518" y="96"/>
                  </a:lnTo>
                  <a:lnTo>
                    <a:pt x="518" y="96"/>
                  </a:lnTo>
                  <a:lnTo>
                    <a:pt x="508" y="88"/>
                  </a:lnTo>
                  <a:lnTo>
                    <a:pt x="508" y="88"/>
                  </a:lnTo>
                  <a:lnTo>
                    <a:pt x="480" y="66"/>
                  </a:lnTo>
                  <a:lnTo>
                    <a:pt x="480" y="66"/>
                  </a:lnTo>
                  <a:lnTo>
                    <a:pt x="470" y="60"/>
                  </a:lnTo>
                  <a:lnTo>
                    <a:pt x="470" y="60"/>
                  </a:lnTo>
                  <a:lnTo>
                    <a:pt x="444" y="36"/>
                  </a:lnTo>
                  <a:lnTo>
                    <a:pt x="444" y="36"/>
                  </a:lnTo>
                  <a:lnTo>
                    <a:pt x="434" y="28"/>
                  </a:lnTo>
                  <a:lnTo>
                    <a:pt x="434" y="28"/>
                  </a:lnTo>
                  <a:lnTo>
                    <a:pt x="408" y="4"/>
                  </a:lnTo>
                  <a:lnTo>
                    <a:pt x="408" y="4"/>
                  </a:lnTo>
                  <a:lnTo>
                    <a:pt x="404" y="0"/>
                  </a:lnTo>
                  <a:lnTo>
                    <a:pt x="172" y="151"/>
                  </a:lnTo>
                  <a:lnTo>
                    <a:pt x="0" y="413"/>
                  </a:lnTo>
                  <a:lnTo>
                    <a:pt x="0" y="413"/>
                  </a:lnTo>
                  <a:lnTo>
                    <a:pt x="10" y="423"/>
                  </a:lnTo>
                  <a:lnTo>
                    <a:pt x="10" y="423"/>
                  </a:lnTo>
                  <a:lnTo>
                    <a:pt x="46" y="457"/>
                  </a:lnTo>
                  <a:lnTo>
                    <a:pt x="46" y="457"/>
                  </a:lnTo>
                  <a:lnTo>
                    <a:pt x="66" y="473"/>
                  </a:lnTo>
                  <a:lnTo>
                    <a:pt x="66" y="473"/>
                  </a:lnTo>
                  <a:lnTo>
                    <a:pt x="104" y="505"/>
                  </a:lnTo>
                  <a:lnTo>
                    <a:pt x="104" y="505"/>
                  </a:lnTo>
                  <a:lnTo>
                    <a:pt x="124" y="521"/>
                  </a:lnTo>
                  <a:lnTo>
                    <a:pt x="124" y="521"/>
                  </a:lnTo>
                  <a:lnTo>
                    <a:pt x="164" y="551"/>
                  </a:lnTo>
                  <a:lnTo>
                    <a:pt x="164" y="551"/>
                  </a:lnTo>
                  <a:lnTo>
                    <a:pt x="184" y="567"/>
                  </a:lnTo>
                  <a:lnTo>
                    <a:pt x="184" y="567"/>
                  </a:lnTo>
                  <a:lnTo>
                    <a:pt x="224" y="595"/>
                  </a:lnTo>
                  <a:lnTo>
                    <a:pt x="224" y="595"/>
                  </a:lnTo>
                  <a:lnTo>
                    <a:pt x="248" y="609"/>
                  </a:lnTo>
                  <a:lnTo>
                    <a:pt x="248" y="609"/>
                  </a:lnTo>
                  <a:lnTo>
                    <a:pt x="288" y="635"/>
                  </a:lnTo>
                  <a:lnTo>
                    <a:pt x="288" y="635"/>
                  </a:lnTo>
                  <a:lnTo>
                    <a:pt x="312" y="649"/>
                  </a:lnTo>
                  <a:lnTo>
                    <a:pt x="312" y="649"/>
                  </a:lnTo>
                  <a:lnTo>
                    <a:pt x="354" y="673"/>
                  </a:lnTo>
                  <a:lnTo>
                    <a:pt x="354" y="673"/>
                  </a:lnTo>
                  <a:lnTo>
                    <a:pt x="378" y="687"/>
                  </a:lnTo>
                  <a:lnTo>
                    <a:pt x="378" y="687"/>
                  </a:lnTo>
                  <a:lnTo>
                    <a:pt x="420" y="709"/>
                  </a:lnTo>
                  <a:lnTo>
                    <a:pt x="420" y="709"/>
                  </a:lnTo>
                  <a:lnTo>
                    <a:pt x="448" y="721"/>
                  </a:lnTo>
                  <a:lnTo>
                    <a:pt x="448" y="721"/>
                  </a:lnTo>
                  <a:lnTo>
                    <a:pt x="488" y="739"/>
                  </a:lnTo>
                  <a:lnTo>
                    <a:pt x="488" y="739"/>
                  </a:lnTo>
                  <a:lnTo>
                    <a:pt x="518" y="753"/>
                  </a:lnTo>
                  <a:lnTo>
                    <a:pt x="518" y="753"/>
                  </a:lnTo>
                  <a:lnTo>
                    <a:pt x="558" y="769"/>
                  </a:lnTo>
                  <a:lnTo>
                    <a:pt x="558" y="769"/>
                  </a:lnTo>
                  <a:lnTo>
                    <a:pt x="590" y="781"/>
                  </a:lnTo>
                  <a:lnTo>
                    <a:pt x="590" y="781"/>
                  </a:lnTo>
                  <a:lnTo>
                    <a:pt x="630" y="795"/>
                  </a:lnTo>
                  <a:lnTo>
                    <a:pt x="630" y="795"/>
                  </a:lnTo>
                  <a:lnTo>
                    <a:pt x="664" y="805"/>
                  </a:lnTo>
                  <a:lnTo>
                    <a:pt x="664" y="805"/>
                  </a:lnTo>
                  <a:lnTo>
                    <a:pt x="704" y="817"/>
                  </a:lnTo>
                  <a:lnTo>
                    <a:pt x="704" y="817"/>
                  </a:lnTo>
                  <a:lnTo>
                    <a:pt x="740" y="827"/>
                  </a:lnTo>
                  <a:lnTo>
                    <a:pt x="740" y="827"/>
                  </a:lnTo>
                  <a:lnTo>
                    <a:pt x="778" y="835"/>
                  </a:lnTo>
                  <a:lnTo>
                    <a:pt x="778" y="835"/>
                  </a:lnTo>
                  <a:lnTo>
                    <a:pt x="816" y="845"/>
                  </a:lnTo>
                  <a:lnTo>
                    <a:pt x="816" y="845"/>
                  </a:lnTo>
                  <a:lnTo>
                    <a:pt x="854" y="851"/>
                  </a:lnTo>
                  <a:lnTo>
                    <a:pt x="854" y="851"/>
                  </a:lnTo>
                  <a:lnTo>
                    <a:pt x="894" y="859"/>
                  </a:lnTo>
                  <a:lnTo>
                    <a:pt x="894" y="859"/>
                  </a:lnTo>
                  <a:lnTo>
                    <a:pt x="932" y="863"/>
                  </a:lnTo>
                  <a:lnTo>
                    <a:pt x="932" y="863"/>
                  </a:lnTo>
                  <a:lnTo>
                    <a:pt x="974" y="869"/>
                  </a:lnTo>
                  <a:lnTo>
                    <a:pt x="974" y="869"/>
                  </a:lnTo>
                  <a:lnTo>
                    <a:pt x="1010" y="873"/>
                  </a:lnTo>
                  <a:lnTo>
                    <a:pt x="1010" y="873"/>
                  </a:lnTo>
                  <a:lnTo>
                    <a:pt x="1052" y="875"/>
                  </a:lnTo>
                  <a:lnTo>
                    <a:pt x="1052" y="875"/>
                  </a:lnTo>
                  <a:lnTo>
                    <a:pt x="1074" y="877"/>
                  </a:lnTo>
                  <a:lnTo>
                    <a:pt x="1016" y="569"/>
                  </a:lnTo>
                  <a:lnTo>
                    <a:pt x="1078" y="29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32"/>
            <p:cNvSpPr>
              <a:spLocks/>
            </p:cNvSpPr>
            <p:nvPr/>
          </p:nvSpPr>
          <p:spPr bwMode="auto">
            <a:xfrm>
              <a:off x="4279900" y="5316538"/>
              <a:ext cx="568325" cy="571500"/>
            </a:xfrm>
            <a:custGeom>
              <a:avLst/>
              <a:gdLst>
                <a:gd name="T0" fmla="*/ 0 w 358"/>
                <a:gd name="T1" fmla="*/ 184 h 360"/>
                <a:gd name="T2" fmla="*/ 4 w 358"/>
                <a:gd name="T3" fmla="*/ 220 h 360"/>
                <a:gd name="T4" fmla="*/ 16 w 358"/>
                <a:gd name="T5" fmla="*/ 254 h 360"/>
                <a:gd name="T6" fmla="*/ 32 w 358"/>
                <a:gd name="T7" fmla="*/ 284 h 360"/>
                <a:gd name="T8" fmla="*/ 54 w 358"/>
                <a:gd name="T9" fmla="*/ 310 h 360"/>
                <a:gd name="T10" fmla="*/ 82 w 358"/>
                <a:gd name="T11" fmla="*/ 330 h 360"/>
                <a:gd name="T12" fmla="*/ 112 w 358"/>
                <a:gd name="T13" fmla="*/ 346 h 360"/>
                <a:gd name="T14" fmla="*/ 146 w 358"/>
                <a:gd name="T15" fmla="*/ 356 h 360"/>
                <a:gd name="T16" fmla="*/ 182 w 358"/>
                <a:gd name="T17" fmla="*/ 360 h 360"/>
                <a:gd name="T18" fmla="*/ 202 w 358"/>
                <a:gd name="T19" fmla="*/ 358 h 360"/>
                <a:gd name="T20" fmla="*/ 236 w 358"/>
                <a:gd name="T21" fmla="*/ 350 h 360"/>
                <a:gd name="T22" fmla="*/ 268 w 358"/>
                <a:gd name="T23" fmla="*/ 336 h 360"/>
                <a:gd name="T24" fmla="*/ 296 w 358"/>
                <a:gd name="T25" fmla="*/ 316 h 360"/>
                <a:gd name="T26" fmla="*/ 320 w 358"/>
                <a:gd name="T27" fmla="*/ 290 h 360"/>
                <a:gd name="T28" fmla="*/ 338 w 358"/>
                <a:gd name="T29" fmla="*/ 262 h 360"/>
                <a:gd name="T30" fmla="*/ 352 w 358"/>
                <a:gd name="T31" fmla="*/ 230 h 360"/>
                <a:gd name="T32" fmla="*/ 358 w 358"/>
                <a:gd name="T33" fmla="*/ 194 h 360"/>
                <a:gd name="T34" fmla="*/ 358 w 358"/>
                <a:gd name="T35" fmla="*/ 176 h 360"/>
                <a:gd name="T36" fmla="*/ 354 w 358"/>
                <a:gd name="T37" fmla="*/ 140 h 360"/>
                <a:gd name="T38" fmla="*/ 342 w 358"/>
                <a:gd name="T39" fmla="*/ 106 h 360"/>
                <a:gd name="T40" fmla="*/ 326 w 358"/>
                <a:gd name="T41" fmla="*/ 76 h 360"/>
                <a:gd name="T42" fmla="*/ 302 w 358"/>
                <a:gd name="T43" fmla="*/ 50 h 360"/>
                <a:gd name="T44" fmla="*/ 276 w 358"/>
                <a:gd name="T45" fmla="*/ 28 h 360"/>
                <a:gd name="T46" fmla="*/ 244 w 358"/>
                <a:gd name="T47" fmla="*/ 14 h 360"/>
                <a:gd name="T48" fmla="*/ 210 w 358"/>
                <a:gd name="T49" fmla="*/ 4 h 360"/>
                <a:gd name="T50" fmla="*/ 174 w 358"/>
                <a:gd name="T51" fmla="*/ 0 h 360"/>
                <a:gd name="T52" fmla="*/ 156 w 358"/>
                <a:gd name="T53" fmla="*/ 2 h 360"/>
                <a:gd name="T54" fmla="*/ 122 w 358"/>
                <a:gd name="T55" fmla="*/ 10 h 360"/>
                <a:gd name="T56" fmla="*/ 90 w 358"/>
                <a:gd name="T57" fmla="*/ 24 h 360"/>
                <a:gd name="T58" fmla="*/ 62 w 358"/>
                <a:gd name="T59" fmla="*/ 44 h 360"/>
                <a:gd name="T60" fmla="*/ 38 w 358"/>
                <a:gd name="T61" fmla="*/ 68 h 360"/>
                <a:gd name="T62" fmla="*/ 20 w 358"/>
                <a:gd name="T63" fmla="*/ 98 h 360"/>
                <a:gd name="T64" fmla="*/ 6 w 358"/>
                <a:gd name="T65" fmla="*/ 130 h 360"/>
                <a:gd name="T66" fmla="*/ 0 w 358"/>
                <a:gd name="T67" fmla="*/ 16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60">
                  <a:moveTo>
                    <a:pt x="0" y="184"/>
                  </a:moveTo>
                  <a:lnTo>
                    <a:pt x="0" y="184"/>
                  </a:lnTo>
                  <a:lnTo>
                    <a:pt x="0" y="202"/>
                  </a:lnTo>
                  <a:lnTo>
                    <a:pt x="4" y="220"/>
                  </a:lnTo>
                  <a:lnTo>
                    <a:pt x="8" y="236"/>
                  </a:lnTo>
                  <a:lnTo>
                    <a:pt x="16" y="254"/>
                  </a:lnTo>
                  <a:lnTo>
                    <a:pt x="24" y="268"/>
                  </a:lnTo>
                  <a:lnTo>
                    <a:pt x="32" y="284"/>
                  </a:lnTo>
                  <a:lnTo>
                    <a:pt x="44" y="296"/>
                  </a:lnTo>
                  <a:lnTo>
                    <a:pt x="54" y="310"/>
                  </a:lnTo>
                  <a:lnTo>
                    <a:pt x="68" y="320"/>
                  </a:lnTo>
                  <a:lnTo>
                    <a:pt x="82" y="330"/>
                  </a:lnTo>
                  <a:lnTo>
                    <a:pt x="96" y="340"/>
                  </a:lnTo>
                  <a:lnTo>
                    <a:pt x="112" y="346"/>
                  </a:lnTo>
                  <a:lnTo>
                    <a:pt x="130" y="352"/>
                  </a:lnTo>
                  <a:lnTo>
                    <a:pt x="146" y="356"/>
                  </a:lnTo>
                  <a:lnTo>
                    <a:pt x="164" y="358"/>
                  </a:lnTo>
                  <a:lnTo>
                    <a:pt x="182" y="360"/>
                  </a:lnTo>
                  <a:lnTo>
                    <a:pt x="182" y="360"/>
                  </a:lnTo>
                  <a:lnTo>
                    <a:pt x="202" y="358"/>
                  </a:lnTo>
                  <a:lnTo>
                    <a:pt x="218" y="354"/>
                  </a:lnTo>
                  <a:lnTo>
                    <a:pt x="236" y="350"/>
                  </a:lnTo>
                  <a:lnTo>
                    <a:pt x="252" y="344"/>
                  </a:lnTo>
                  <a:lnTo>
                    <a:pt x="268" y="336"/>
                  </a:lnTo>
                  <a:lnTo>
                    <a:pt x="282" y="326"/>
                  </a:lnTo>
                  <a:lnTo>
                    <a:pt x="296" y="316"/>
                  </a:lnTo>
                  <a:lnTo>
                    <a:pt x="308" y="304"/>
                  </a:lnTo>
                  <a:lnTo>
                    <a:pt x="320" y="290"/>
                  </a:lnTo>
                  <a:lnTo>
                    <a:pt x="330" y="276"/>
                  </a:lnTo>
                  <a:lnTo>
                    <a:pt x="338" y="262"/>
                  </a:lnTo>
                  <a:lnTo>
                    <a:pt x="346" y="246"/>
                  </a:lnTo>
                  <a:lnTo>
                    <a:pt x="352" y="230"/>
                  </a:lnTo>
                  <a:lnTo>
                    <a:pt x="356" y="212"/>
                  </a:lnTo>
                  <a:lnTo>
                    <a:pt x="358" y="194"/>
                  </a:lnTo>
                  <a:lnTo>
                    <a:pt x="358" y="176"/>
                  </a:lnTo>
                  <a:lnTo>
                    <a:pt x="358" y="176"/>
                  </a:lnTo>
                  <a:lnTo>
                    <a:pt x="356" y="158"/>
                  </a:lnTo>
                  <a:lnTo>
                    <a:pt x="354" y="140"/>
                  </a:lnTo>
                  <a:lnTo>
                    <a:pt x="348" y="122"/>
                  </a:lnTo>
                  <a:lnTo>
                    <a:pt x="342" y="106"/>
                  </a:lnTo>
                  <a:lnTo>
                    <a:pt x="334" y="90"/>
                  </a:lnTo>
                  <a:lnTo>
                    <a:pt x="326" y="76"/>
                  </a:lnTo>
                  <a:lnTo>
                    <a:pt x="314" y="62"/>
                  </a:lnTo>
                  <a:lnTo>
                    <a:pt x="302" y="50"/>
                  </a:lnTo>
                  <a:lnTo>
                    <a:pt x="290" y="38"/>
                  </a:lnTo>
                  <a:lnTo>
                    <a:pt x="276" y="28"/>
                  </a:lnTo>
                  <a:lnTo>
                    <a:pt x="260" y="20"/>
                  </a:lnTo>
                  <a:lnTo>
                    <a:pt x="244" y="14"/>
                  </a:lnTo>
                  <a:lnTo>
                    <a:pt x="228" y="8"/>
                  </a:lnTo>
                  <a:lnTo>
                    <a:pt x="210" y="4"/>
                  </a:lnTo>
                  <a:lnTo>
                    <a:pt x="194" y="2"/>
                  </a:lnTo>
                  <a:lnTo>
                    <a:pt x="174" y="0"/>
                  </a:lnTo>
                  <a:lnTo>
                    <a:pt x="174" y="0"/>
                  </a:lnTo>
                  <a:lnTo>
                    <a:pt x="156" y="2"/>
                  </a:lnTo>
                  <a:lnTo>
                    <a:pt x="138" y="6"/>
                  </a:lnTo>
                  <a:lnTo>
                    <a:pt x="122" y="10"/>
                  </a:lnTo>
                  <a:lnTo>
                    <a:pt x="106" y="16"/>
                  </a:lnTo>
                  <a:lnTo>
                    <a:pt x="90" y="24"/>
                  </a:lnTo>
                  <a:lnTo>
                    <a:pt x="76" y="34"/>
                  </a:lnTo>
                  <a:lnTo>
                    <a:pt x="62" y="44"/>
                  </a:lnTo>
                  <a:lnTo>
                    <a:pt x="50" y="56"/>
                  </a:lnTo>
                  <a:lnTo>
                    <a:pt x="38" y="68"/>
                  </a:lnTo>
                  <a:lnTo>
                    <a:pt x="28" y="82"/>
                  </a:lnTo>
                  <a:lnTo>
                    <a:pt x="20" y="98"/>
                  </a:lnTo>
                  <a:lnTo>
                    <a:pt x="12" y="114"/>
                  </a:lnTo>
                  <a:lnTo>
                    <a:pt x="6" y="130"/>
                  </a:lnTo>
                  <a:lnTo>
                    <a:pt x="2" y="148"/>
                  </a:lnTo>
                  <a:lnTo>
                    <a:pt x="0" y="166"/>
                  </a:lnTo>
                  <a:lnTo>
                    <a:pt x="0" y="18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34"/>
            <p:cNvSpPr>
              <a:spLocks/>
            </p:cNvSpPr>
            <p:nvPr/>
          </p:nvSpPr>
          <p:spPr bwMode="auto">
            <a:xfrm>
              <a:off x="4356100" y="5395913"/>
              <a:ext cx="415925" cy="412750"/>
            </a:xfrm>
            <a:custGeom>
              <a:avLst/>
              <a:gdLst>
                <a:gd name="T0" fmla="*/ 0 w 262"/>
                <a:gd name="T1" fmla="*/ 132 h 260"/>
                <a:gd name="T2" fmla="*/ 4 w 262"/>
                <a:gd name="T3" fmla="*/ 160 h 260"/>
                <a:gd name="T4" fmla="*/ 12 w 262"/>
                <a:gd name="T5" fmla="*/ 184 h 260"/>
                <a:gd name="T6" fmla="*/ 24 w 262"/>
                <a:gd name="T7" fmla="*/ 206 h 260"/>
                <a:gd name="T8" fmla="*/ 40 w 262"/>
                <a:gd name="T9" fmla="*/ 224 h 260"/>
                <a:gd name="T10" fmla="*/ 60 w 262"/>
                <a:gd name="T11" fmla="*/ 240 h 260"/>
                <a:gd name="T12" fmla="*/ 82 w 262"/>
                <a:gd name="T13" fmla="*/ 252 h 260"/>
                <a:gd name="T14" fmla="*/ 108 w 262"/>
                <a:gd name="T15" fmla="*/ 258 h 260"/>
                <a:gd name="T16" fmla="*/ 134 w 262"/>
                <a:gd name="T17" fmla="*/ 260 h 260"/>
                <a:gd name="T18" fmla="*/ 148 w 262"/>
                <a:gd name="T19" fmla="*/ 260 h 260"/>
                <a:gd name="T20" fmla="*/ 172 w 262"/>
                <a:gd name="T21" fmla="*/ 254 h 260"/>
                <a:gd name="T22" fmla="*/ 196 w 262"/>
                <a:gd name="T23" fmla="*/ 244 h 260"/>
                <a:gd name="T24" fmla="*/ 216 w 262"/>
                <a:gd name="T25" fmla="*/ 228 h 260"/>
                <a:gd name="T26" fmla="*/ 234 w 262"/>
                <a:gd name="T27" fmla="*/ 210 h 260"/>
                <a:gd name="T28" fmla="*/ 248 w 262"/>
                <a:gd name="T29" fmla="*/ 190 h 260"/>
                <a:gd name="T30" fmla="*/ 256 w 262"/>
                <a:gd name="T31" fmla="*/ 166 h 260"/>
                <a:gd name="T32" fmla="*/ 262 w 262"/>
                <a:gd name="T33" fmla="*/ 140 h 260"/>
                <a:gd name="T34" fmla="*/ 262 w 262"/>
                <a:gd name="T35" fmla="*/ 126 h 260"/>
                <a:gd name="T36" fmla="*/ 258 w 262"/>
                <a:gd name="T37" fmla="*/ 100 h 260"/>
                <a:gd name="T38" fmla="*/ 250 w 262"/>
                <a:gd name="T39" fmla="*/ 76 h 260"/>
                <a:gd name="T40" fmla="*/ 238 w 262"/>
                <a:gd name="T41" fmla="*/ 54 h 260"/>
                <a:gd name="T42" fmla="*/ 222 w 262"/>
                <a:gd name="T43" fmla="*/ 36 h 260"/>
                <a:gd name="T44" fmla="*/ 202 w 262"/>
                <a:gd name="T45" fmla="*/ 20 h 260"/>
                <a:gd name="T46" fmla="*/ 178 w 262"/>
                <a:gd name="T47" fmla="*/ 8 h 260"/>
                <a:gd name="T48" fmla="*/ 154 w 262"/>
                <a:gd name="T49" fmla="*/ 2 h 260"/>
                <a:gd name="T50" fmla="*/ 128 w 262"/>
                <a:gd name="T51" fmla="*/ 0 h 260"/>
                <a:gd name="T52" fmla="*/ 114 w 262"/>
                <a:gd name="T53" fmla="*/ 0 h 260"/>
                <a:gd name="T54" fmla="*/ 90 w 262"/>
                <a:gd name="T55" fmla="*/ 6 h 260"/>
                <a:gd name="T56" fmla="*/ 66 w 262"/>
                <a:gd name="T57" fmla="*/ 16 h 260"/>
                <a:gd name="T58" fmla="*/ 46 w 262"/>
                <a:gd name="T59" fmla="*/ 30 h 260"/>
                <a:gd name="T60" fmla="*/ 28 w 262"/>
                <a:gd name="T61" fmla="*/ 50 h 260"/>
                <a:gd name="T62" fmla="*/ 14 w 262"/>
                <a:gd name="T63" fmla="*/ 70 h 260"/>
                <a:gd name="T64" fmla="*/ 6 w 262"/>
                <a:gd name="T65" fmla="*/ 94 h 260"/>
                <a:gd name="T66" fmla="*/ 0 w 262"/>
                <a:gd name="T67"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grpSp>
        <p:nvGrpSpPr>
          <p:cNvPr id="7" name="Group 91"/>
          <p:cNvGrpSpPr/>
          <p:nvPr/>
        </p:nvGrpSpPr>
        <p:grpSpPr>
          <a:xfrm>
            <a:off x="2687065" y="3393282"/>
            <a:ext cx="1204913" cy="1398985"/>
            <a:chOff x="3190875" y="3381376"/>
            <a:chExt cx="1606550" cy="1865313"/>
          </a:xfrm>
        </p:grpSpPr>
        <p:sp>
          <p:nvSpPr>
            <p:cNvPr id="93" name="Freeform 36"/>
            <p:cNvSpPr>
              <a:spLocks/>
            </p:cNvSpPr>
            <p:nvPr/>
          </p:nvSpPr>
          <p:spPr bwMode="auto">
            <a:xfrm>
              <a:off x="4117975" y="4540251"/>
              <a:ext cx="679450" cy="706438"/>
            </a:xfrm>
            <a:custGeom>
              <a:avLst/>
              <a:gdLst>
                <a:gd name="T0" fmla="*/ 196 w 428"/>
                <a:gd name="T1" fmla="*/ 184 h 445"/>
                <a:gd name="T2" fmla="*/ 428 w 428"/>
                <a:gd name="T3" fmla="*/ 32 h 445"/>
                <a:gd name="T4" fmla="*/ 428 w 428"/>
                <a:gd name="T5" fmla="*/ 32 h 445"/>
                <a:gd name="T6" fmla="*/ 400 w 428"/>
                <a:gd name="T7" fmla="*/ 0 h 445"/>
                <a:gd name="T8" fmla="*/ 400 w 428"/>
                <a:gd name="T9" fmla="*/ 0 h 445"/>
                <a:gd name="T10" fmla="*/ 412 w 428"/>
                <a:gd name="T11" fmla="*/ 14 h 445"/>
                <a:gd name="T12" fmla="*/ 178 w 428"/>
                <a:gd name="T13" fmla="*/ 162 h 445"/>
                <a:gd name="T14" fmla="*/ 0 w 428"/>
                <a:gd name="T15" fmla="*/ 419 h 445"/>
                <a:gd name="T16" fmla="*/ 0 w 428"/>
                <a:gd name="T17" fmla="*/ 419 h 445"/>
                <a:gd name="T18" fmla="*/ 24 w 428"/>
                <a:gd name="T19" fmla="*/ 445 h 445"/>
                <a:gd name="T20" fmla="*/ 196 w 428"/>
                <a:gd name="T21"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45">
                  <a:moveTo>
                    <a:pt x="196" y="184"/>
                  </a:moveTo>
                  <a:lnTo>
                    <a:pt x="428" y="32"/>
                  </a:lnTo>
                  <a:lnTo>
                    <a:pt x="428" y="32"/>
                  </a:lnTo>
                  <a:lnTo>
                    <a:pt x="400" y="0"/>
                  </a:lnTo>
                  <a:lnTo>
                    <a:pt x="400" y="0"/>
                  </a:lnTo>
                  <a:lnTo>
                    <a:pt x="412" y="14"/>
                  </a:lnTo>
                  <a:lnTo>
                    <a:pt x="178" y="162"/>
                  </a:lnTo>
                  <a:lnTo>
                    <a:pt x="0" y="419"/>
                  </a:lnTo>
                  <a:lnTo>
                    <a:pt x="0" y="419"/>
                  </a:lnTo>
                  <a:lnTo>
                    <a:pt x="24" y="445"/>
                  </a:lnTo>
                  <a:lnTo>
                    <a:pt x="196" y="184"/>
                  </a:lnTo>
                  <a:close/>
                </a:path>
              </a:pathLst>
            </a:custGeom>
            <a:solidFill>
              <a:schemeClr val="tx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37"/>
            <p:cNvSpPr>
              <a:spLocks/>
            </p:cNvSpPr>
            <p:nvPr/>
          </p:nvSpPr>
          <p:spPr bwMode="auto">
            <a:xfrm>
              <a:off x="3432175" y="3381376"/>
              <a:ext cx="1339850" cy="1824038"/>
            </a:xfrm>
            <a:custGeom>
              <a:avLst/>
              <a:gdLst>
                <a:gd name="T0" fmla="*/ 844 w 844"/>
                <a:gd name="T1" fmla="*/ 744 h 1149"/>
                <a:gd name="T2" fmla="*/ 832 w 844"/>
                <a:gd name="T3" fmla="*/ 730 h 1149"/>
                <a:gd name="T4" fmla="*/ 824 w 844"/>
                <a:gd name="T5" fmla="*/ 722 h 1149"/>
                <a:gd name="T6" fmla="*/ 802 w 844"/>
                <a:gd name="T7" fmla="*/ 694 h 1149"/>
                <a:gd name="T8" fmla="*/ 796 w 844"/>
                <a:gd name="T9" fmla="*/ 684 h 1149"/>
                <a:gd name="T10" fmla="*/ 774 w 844"/>
                <a:gd name="T11" fmla="*/ 654 h 1149"/>
                <a:gd name="T12" fmla="*/ 768 w 844"/>
                <a:gd name="T13" fmla="*/ 646 h 1149"/>
                <a:gd name="T14" fmla="*/ 748 w 844"/>
                <a:gd name="T15" fmla="*/ 616 h 1149"/>
                <a:gd name="T16" fmla="*/ 742 w 844"/>
                <a:gd name="T17" fmla="*/ 606 h 1149"/>
                <a:gd name="T18" fmla="*/ 724 w 844"/>
                <a:gd name="T19" fmla="*/ 574 h 1149"/>
                <a:gd name="T20" fmla="*/ 718 w 844"/>
                <a:gd name="T21" fmla="*/ 564 h 1149"/>
                <a:gd name="T22" fmla="*/ 700 w 844"/>
                <a:gd name="T23" fmla="*/ 532 h 1149"/>
                <a:gd name="T24" fmla="*/ 696 w 844"/>
                <a:gd name="T25" fmla="*/ 522 h 1149"/>
                <a:gd name="T26" fmla="*/ 680 w 844"/>
                <a:gd name="T27" fmla="*/ 488 h 1149"/>
                <a:gd name="T28" fmla="*/ 676 w 844"/>
                <a:gd name="T29" fmla="*/ 480 h 1149"/>
                <a:gd name="T30" fmla="*/ 660 w 844"/>
                <a:gd name="T31" fmla="*/ 444 h 1149"/>
                <a:gd name="T32" fmla="*/ 656 w 844"/>
                <a:gd name="T33" fmla="*/ 436 h 1149"/>
                <a:gd name="T34" fmla="*/ 642 w 844"/>
                <a:gd name="T35" fmla="*/ 398 h 1149"/>
                <a:gd name="T36" fmla="*/ 640 w 844"/>
                <a:gd name="T37" fmla="*/ 390 h 1149"/>
                <a:gd name="T38" fmla="*/ 626 w 844"/>
                <a:gd name="T39" fmla="*/ 352 h 1149"/>
                <a:gd name="T40" fmla="*/ 624 w 844"/>
                <a:gd name="T41" fmla="*/ 346 h 1149"/>
                <a:gd name="T42" fmla="*/ 614 w 844"/>
                <a:gd name="T43" fmla="*/ 306 h 1149"/>
                <a:gd name="T44" fmla="*/ 612 w 844"/>
                <a:gd name="T45" fmla="*/ 298 h 1149"/>
                <a:gd name="T46" fmla="*/ 602 w 844"/>
                <a:gd name="T47" fmla="*/ 258 h 1149"/>
                <a:gd name="T48" fmla="*/ 600 w 844"/>
                <a:gd name="T49" fmla="*/ 250 h 1149"/>
                <a:gd name="T50" fmla="*/ 592 w 844"/>
                <a:gd name="T51" fmla="*/ 208 h 1149"/>
                <a:gd name="T52" fmla="*/ 592 w 844"/>
                <a:gd name="T53" fmla="*/ 202 h 1149"/>
                <a:gd name="T54" fmla="*/ 586 w 844"/>
                <a:gd name="T55" fmla="*/ 160 h 1149"/>
                <a:gd name="T56" fmla="*/ 586 w 844"/>
                <a:gd name="T57" fmla="*/ 152 h 1149"/>
                <a:gd name="T58" fmla="*/ 582 w 844"/>
                <a:gd name="T59" fmla="*/ 110 h 1149"/>
                <a:gd name="T60" fmla="*/ 580 w 844"/>
                <a:gd name="T61" fmla="*/ 102 h 1149"/>
                <a:gd name="T62" fmla="*/ 578 w 844"/>
                <a:gd name="T63" fmla="*/ 60 h 1149"/>
                <a:gd name="T64" fmla="*/ 308 w 844"/>
                <a:gd name="T65" fmla="*/ 0 h 1149"/>
                <a:gd name="T66" fmla="*/ 0 w 844"/>
                <a:gd name="T67" fmla="*/ 64 h 1149"/>
                <a:gd name="T68" fmla="*/ 10 w 844"/>
                <a:gd name="T69" fmla="*/ 218 h 1149"/>
                <a:gd name="T70" fmla="*/ 34 w 844"/>
                <a:gd name="T71" fmla="*/ 368 h 1149"/>
                <a:gd name="T72" fmla="*/ 72 w 844"/>
                <a:gd name="T73" fmla="*/ 514 h 1149"/>
                <a:gd name="T74" fmla="*/ 122 w 844"/>
                <a:gd name="T75" fmla="*/ 656 h 1149"/>
                <a:gd name="T76" fmla="*/ 182 w 844"/>
                <a:gd name="T77" fmla="*/ 790 h 1149"/>
                <a:gd name="T78" fmla="*/ 256 w 844"/>
                <a:gd name="T79" fmla="*/ 918 h 1149"/>
                <a:gd name="T80" fmla="*/ 338 w 844"/>
                <a:gd name="T81" fmla="*/ 1037 h 1149"/>
                <a:gd name="T82" fmla="*/ 432 w 844"/>
                <a:gd name="T83" fmla="*/ 1149 h 1149"/>
                <a:gd name="T84" fmla="*/ 844 w 844"/>
                <a:gd name="T85" fmla="*/ 74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49">
                  <a:moveTo>
                    <a:pt x="844" y="744"/>
                  </a:moveTo>
                  <a:lnTo>
                    <a:pt x="844" y="744"/>
                  </a:lnTo>
                  <a:lnTo>
                    <a:pt x="832" y="730"/>
                  </a:lnTo>
                  <a:lnTo>
                    <a:pt x="832" y="730"/>
                  </a:lnTo>
                  <a:lnTo>
                    <a:pt x="824" y="722"/>
                  </a:lnTo>
                  <a:lnTo>
                    <a:pt x="824" y="722"/>
                  </a:lnTo>
                  <a:lnTo>
                    <a:pt x="802" y="694"/>
                  </a:lnTo>
                  <a:lnTo>
                    <a:pt x="802" y="694"/>
                  </a:lnTo>
                  <a:lnTo>
                    <a:pt x="796" y="684"/>
                  </a:lnTo>
                  <a:lnTo>
                    <a:pt x="796" y="684"/>
                  </a:lnTo>
                  <a:lnTo>
                    <a:pt x="774" y="654"/>
                  </a:lnTo>
                  <a:lnTo>
                    <a:pt x="774" y="654"/>
                  </a:lnTo>
                  <a:lnTo>
                    <a:pt x="768" y="646"/>
                  </a:lnTo>
                  <a:lnTo>
                    <a:pt x="768" y="646"/>
                  </a:lnTo>
                  <a:lnTo>
                    <a:pt x="748" y="616"/>
                  </a:lnTo>
                  <a:lnTo>
                    <a:pt x="748" y="616"/>
                  </a:lnTo>
                  <a:lnTo>
                    <a:pt x="742" y="606"/>
                  </a:lnTo>
                  <a:lnTo>
                    <a:pt x="742" y="606"/>
                  </a:lnTo>
                  <a:lnTo>
                    <a:pt x="724" y="574"/>
                  </a:lnTo>
                  <a:lnTo>
                    <a:pt x="724" y="574"/>
                  </a:lnTo>
                  <a:lnTo>
                    <a:pt x="718" y="564"/>
                  </a:lnTo>
                  <a:lnTo>
                    <a:pt x="718" y="564"/>
                  </a:lnTo>
                  <a:lnTo>
                    <a:pt x="700" y="532"/>
                  </a:lnTo>
                  <a:lnTo>
                    <a:pt x="700" y="532"/>
                  </a:lnTo>
                  <a:lnTo>
                    <a:pt x="696" y="522"/>
                  </a:lnTo>
                  <a:lnTo>
                    <a:pt x="696" y="522"/>
                  </a:lnTo>
                  <a:lnTo>
                    <a:pt x="680" y="488"/>
                  </a:lnTo>
                  <a:lnTo>
                    <a:pt x="680" y="488"/>
                  </a:lnTo>
                  <a:lnTo>
                    <a:pt x="676" y="480"/>
                  </a:lnTo>
                  <a:lnTo>
                    <a:pt x="676" y="480"/>
                  </a:lnTo>
                  <a:lnTo>
                    <a:pt x="660" y="444"/>
                  </a:lnTo>
                  <a:lnTo>
                    <a:pt x="660" y="444"/>
                  </a:lnTo>
                  <a:lnTo>
                    <a:pt x="656" y="436"/>
                  </a:lnTo>
                  <a:lnTo>
                    <a:pt x="656" y="436"/>
                  </a:lnTo>
                  <a:lnTo>
                    <a:pt x="642" y="398"/>
                  </a:lnTo>
                  <a:lnTo>
                    <a:pt x="642" y="398"/>
                  </a:lnTo>
                  <a:lnTo>
                    <a:pt x="640" y="390"/>
                  </a:lnTo>
                  <a:lnTo>
                    <a:pt x="640" y="390"/>
                  </a:lnTo>
                  <a:lnTo>
                    <a:pt x="626" y="352"/>
                  </a:lnTo>
                  <a:lnTo>
                    <a:pt x="626" y="352"/>
                  </a:lnTo>
                  <a:lnTo>
                    <a:pt x="624" y="346"/>
                  </a:lnTo>
                  <a:lnTo>
                    <a:pt x="624" y="346"/>
                  </a:lnTo>
                  <a:lnTo>
                    <a:pt x="614" y="306"/>
                  </a:lnTo>
                  <a:lnTo>
                    <a:pt x="614" y="306"/>
                  </a:lnTo>
                  <a:lnTo>
                    <a:pt x="612" y="298"/>
                  </a:lnTo>
                  <a:lnTo>
                    <a:pt x="612" y="298"/>
                  </a:lnTo>
                  <a:lnTo>
                    <a:pt x="602" y="258"/>
                  </a:lnTo>
                  <a:lnTo>
                    <a:pt x="602" y="258"/>
                  </a:lnTo>
                  <a:lnTo>
                    <a:pt x="600" y="250"/>
                  </a:lnTo>
                  <a:lnTo>
                    <a:pt x="600" y="250"/>
                  </a:lnTo>
                  <a:lnTo>
                    <a:pt x="592" y="208"/>
                  </a:lnTo>
                  <a:lnTo>
                    <a:pt x="592" y="208"/>
                  </a:lnTo>
                  <a:lnTo>
                    <a:pt x="592" y="202"/>
                  </a:lnTo>
                  <a:lnTo>
                    <a:pt x="592" y="202"/>
                  </a:lnTo>
                  <a:lnTo>
                    <a:pt x="586" y="160"/>
                  </a:lnTo>
                  <a:lnTo>
                    <a:pt x="586" y="160"/>
                  </a:lnTo>
                  <a:lnTo>
                    <a:pt x="586" y="152"/>
                  </a:lnTo>
                  <a:lnTo>
                    <a:pt x="586" y="152"/>
                  </a:lnTo>
                  <a:lnTo>
                    <a:pt x="582" y="110"/>
                  </a:lnTo>
                  <a:lnTo>
                    <a:pt x="582" y="110"/>
                  </a:lnTo>
                  <a:lnTo>
                    <a:pt x="580" y="102"/>
                  </a:lnTo>
                  <a:lnTo>
                    <a:pt x="580" y="102"/>
                  </a:lnTo>
                  <a:lnTo>
                    <a:pt x="578" y="60"/>
                  </a:lnTo>
                  <a:lnTo>
                    <a:pt x="578" y="60"/>
                  </a:lnTo>
                  <a:lnTo>
                    <a:pt x="578" y="56"/>
                  </a:lnTo>
                  <a:lnTo>
                    <a:pt x="308" y="0"/>
                  </a:lnTo>
                  <a:lnTo>
                    <a:pt x="0" y="64"/>
                  </a:lnTo>
                  <a:lnTo>
                    <a:pt x="0" y="64"/>
                  </a:lnTo>
                  <a:lnTo>
                    <a:pt x="4" y="142"/>
                  </a:lnTo>
                  <a:lnTo>
                    <a:pt x="10" y="218"/>
                  </a:lnTo>
                  <a:lnTo>
                    <a:pt x="20" y="294"/>
                  </a:lnTo>
                  <a:lnTo>
                    <a:pt x="34" y="368"/>
                  </a:lnTo>
                  <a:lnTo>
                    <a:pt x="52" y="442"/>
                  </a:lnTo>
                  <a:lnTo>
                    <a:pt x="72" y="514"/>
                  </a:lnTo>
                  <a:lnTo>
                    <a:pt x="94" y="586"/>
                  </a:lnTo>
                  <a:lnTo>
                    <a:pt x="122" y="656"/>
                  </a:lnTo>
                  <a:lnTo>
                    <a:pt x="150" y="724"/>
                  </a:lnTo>
                  <a:lnTo>
                    <a:pt x="182" y="790"/>
                  </a:lnTo>
                  <a:lnTo>
                    <a:pt x="218" y="854"/>
                  </a:lnTo>
                  <a:lnTo>
                    <a:pt x="256" y="918"/>
                  </a:lnTo>
                  <a:lnTo>
                    <a:pt x="296" y="977"/>
                  </a:lnTo>
                  <a:lnTo>
                    <a:pt x="338" y="1037"/>
                  </a:lnTo>
                  <a:lnTo>
                    <a:pt x="384" y="1095"/>
                  </a:lnTo>
                  <a:lnTo>
                    <a:pt x="432" y="1149"/>
                  </a:lnTo>
                  <a:lnTo>
                    <a:pt x="610" y="892"/>
                  </a:lnTo>
                  <a:lnTo>
                    <a:pt x="844" y="74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38"/>
            <p:cNvSpPr>
              <a:spLocks/>
            </p:cNvSpPr>
            <p:nvPr/>
          </p:nvSpPr>
          <p:spPr bwMode="auto">
            <a:xfrm>
              <a:off x="3190875" y="3600451"/>
              <a:ext cx="568325" cy="568325"/>
            </a:xfrm>
            <a:custGeom>
              <a:avLst/>
              <a:gdLst>
                <a:gd name="T0" fmla="*/ 50 w 358"/>
                <a:gd name="T1" fmla="*/ 54 h 358"/>
                <a:gd name="T2" fmla="*/ 26 w 358"/>
                <a:gd name="T3" fmla="*/ 84 h 358"/>
                <a:gd name="T4" fmla="*/ 10 w 358"/>
                <a:gd name="T5" fmla="*/ 114 h 358"/>
                <a:gd name="T6" fmla="*/ 2 w 358"/>
                <a:gd name="T7" fmla="*/ 148 h 358"/>
                <a:gd name="T8" fmla="*/ 0 w 358"/>
                <a:gd name="T9" fmla="*/ 182 h 358"/>
                <a:gd name="T10" fmla="*/ 4 w 358"/>
                <a:gd name="T11" fmla="*/ 216 h 358"/>
                <a:gd name="T12" fmla="*/ 14 w 358"/>
                <a:gd name="T13" fmla="*/ 250 h 358"/>
                <a:gd name="T14" fmla="*/ 32 w 358"/>
                <a:gd name="T15" fmla="*/ 280 h 358"/>
                <a:gd name="T16" fmla="*/ 54 w 358"/>
                <a:gd name="T17" fmla="*/ 308 h 358"/>
                <a:gd name="T18" fmla="*/ 68 w 358"/>
                <a:gd name="T19" fmla="*/ 320 h 358"/>
                <a:gd name="T20" fmla="*/ 98 w 358"/>
                <a:gd name="T21" fmla="*/ 340 h 358"/>
                <a:gd name="T22" fmla="*/ 132 w 358"/>
                <a:gd name="T23" fmla="*/ 352 h 358"/>
                <a:gd name="T24" fmla="*/ 166 w 358"/>
                <a:gd name="T25" fmla="*/ 358 h 358"/>
                <a:gd name="T26" fmla="*/ 200 w 358"/>
                <a:gd name="T27" fmla="*/ 356 h 358"/>
                <a:gd name="T28" fmla="*/ 234 w 358"/>
                <a:gd name="T29" fmla="*/ 350 h 358"/>
                <a:gd name="T30" fmla="*/ 266 w 358"/>
                <a:gd name="T31" fmla="*/ 336 h 358"/>
                <a:gd name="T32" fmla="*/ 294 w 358"/>
                <a:gd name="T33" fmla="*/ 314 h 358"/>
                <a:gd name="T34" fmla="*/ 308 w 358"/>
                <a:gd name="T35" fmla="*/ 302 h 358"/>
                <a:gd name="T36" fmla="*/ 330 w 358"/>
                <a:gd name="T37" fmla="*/ 274 h 358"/>
                <a:gd name="T38" fmla="*/ 346 w 358"/>
                <a:gd name="T39" fmla="*/ 242 h 358"/>
                <a:gd name="T40" fmla="*/ 356 w 358"/>
                <a:gd name="T41" fmla="*/ 208 h 358"/>
                <a:gd name="T42" fmla="*/ 358 w 358"/>
                <a:gd name="T43" fmla="*/ 174 h 358"/>
                <a:gd name="T44" fmla="*/ 354 w 358"/>
                <a:gd name="T45" fmla="*/ 140 h 358"/>
                <a:gd name="T46" fmla="*/ 344 w 358"/>
                <a:gd name="T47" fmla="*/ 108 h 358"/>
                <a:gd name="T48" fmla="*/ 326 w 358"/>
                <a:gd name="T49" fmla="*/ 76 h 358"/>
                <a:gd name="T50" fmla="*/ 302 w 358"/>
                <a:gd name="T51" fmla="*/ 48 h 358"/>
                <a:gd name="T52" fmla="*/ 288 w 358"/>
                <a:gd name="T53" fmla="*/ 36 h 358"/>
                <a:gd name="T54" fmla="*/ 258 w 358"/>
                <a:gd name="T55" fmla="*/ 18 h 358"/>
                <a:gd name="T56" fmla="*/ 226 w 358"/>
                <a:gd name="T57" fmla="*/ 6 h 358"/>
                <a:gd name="T58" fmla="*/ 192 w 358"/>
                <a:gd name="T59" fmla="*/ 0 h 358"/>
                <a:gd name="T60" fmla="*/ 158 w 358"/>
                <a:gd name="T61" fmla="*/ 0 h 358"/>
                <a:gd name="T62" fmla="*/ 124 w 358"/>
                <a:gd name="T63" fmla="*/ 8 h 358"/>
                <a:gd name="T64" fmla="*/ 92 w 358"/>
                <a:gd name="T65" fmla="*/ 22 h 358"/>
                <a:gd name="T66" fmla="*/ 62 w 358"/>
                <a:gd name="T67" fmla="*/ 4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50" y="54"/>
                  </a:moveTo>
                  <a:lnTo>
                    <a:pt x="50" y="54"/>
                  </a:lnTo>
                  <a:lnTo>
                    <a:pt x="38" y="68"/>
                  </a:lnTo>
                  <a:lnTo>
                    <a:pt x="26" y="84"/>
                  </a:lnTo>
                  <a:lnTo>
                    <a:pt x="18" y="98"/>
                  </a:lnTo>
                  <a:lnTo>
                    <a:pt x="10" y="114"/>
                  </a:lnTo>
                  <a:lnTo>
                    <a:pt x="6" y="132"/>
                  </a:lnTo>
                  <a:lnTo>
                    <a:pt x="2" y="148"/>
                  </a:lnTo>
                  <a:lnTo>
                    <a:pt x="0" y="166"/>
                  </a:lnTo>
                  <a:lnTo>
                    <a:pt x="0" y="182"/>
                  </a:lnTo>
                  <a:lnTo>
                    <a:pt x="0" y="200"/>
                  </a:lnTo>
                  <a:lnTo>
                    <a:pt x="4" y="216"/>
                  </a:lnTo>
                  <a:lnTo>
                    <a:pt x="8" y="234"/>
                  </a:lnTo>
                  <a:lnTo>
                    <a:pt x="14" y="250"/>
                  </a:lnTo>
                  <a:lnTo>
                    <a:pt x="22" y="266"/>
                  </a:lnTo>
                  <a:lnTo>
                    <a:pt x="32" y="280"/>
                  </a:lnTo>
                  <a:lnTo>
                    <a:pt x="42" y="294"/>
                  </a:lnTo>
                  <a:lnTo>
                    <a:pt x="54" y="308"/>
                  </a:lnTo>
                  <a:lnTo>
                    <a:pt x="54" y="308"/>
                  </a:lnTo>
                  <a:lnTo>
                    <a:pt x="68" y="320"/>
                  </a:lnTo>
                  <a:lnTo>
                    <a:pt x="84" y="330"/>
                  </a:lnTo>
                  <a:lnTo>
                    <a:pt x="98" y="340"/>
                  </a:lnTo>
                  <a:lnTo>
                    <a:pt x="114"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4" y="314"/>
                  </a:lnTo>
                  <a:lnTo>
                    <a:pt x="308" y="302"/>
                  </a:lnTo>
                  <a:lnTo>
                    <a:pt x="308" y="302"/>
                  </a:lnTo>
                  <a:lnTo>
                    <a:pt x="320" y="288"/>
                  </a:lnTo>
                  <a:lnTo>
                    <a:pt x="330" y="274"/>
                  </a:lnTo>
                  <a:lnTo>
                    <a:pt x="340" y="258"/>
                  </a:lnTo>
                  <a:lnTo>
                    <a:pt x="346" y="242"/>
                  </a:lnTo>
                  <a:lnTo>
                    <a:pt x="352" y="226"/>
                  </a:lnTo>
                  <a:lnTo>
                    <a:pt x="356" y="208"/>
                  </a:lnTo>
                  <a:lnTo>
                    <a:pt x="358" y="192"/>
                  </a:lnTo>
                  <a:lnTo>
                    <a:pt x="358" y="174"/>
                  </a:lnTo>
                  <a:lnTo>
                    <a:pt x="356" y="158"/>
                  </a:lnTo>
                  <a:lnTo>
                    <a:pt x="354" y="140"/>
                  </a:lnTo>
                  <a:lnTo>
                    <a:pt x="350" y="124"/>
                  </a:lnTo>
                  <a:lnTo>
                    <a:pt x="344" y="108"/>
                  </a:lnTo>
                  <a:lnTo>
                    <a:pt x="336" y="92"/>
                  </a:lnTo>
                  <a:lnTo>
                    <a:pt x="326" y="76"/>
                  </a:lnTo>
                  <a:lnTo>
                    <a:pt x="316" y="62"/>
                  </a:lnTo>
                  <a:lnTo>
                    <a:pt x="302" y="48"/>
                  </a:lnTo>
                  <a:lnTo>
                    <a:pt x="302" y="48"/>
                  </a:lnTo>
                  <a:lnTo>
                    <a:pt x="288" y="36"/>
                  </a:lnTo>
                  <a:lnTo>
                    <a:pt x="274" y="26"/>
                  </a:lnTo>
                  <a:lnTo>
                    <a:pt x="258" y="18"/>
                  </a:lnTo>
                  <a:lnTo>
                    <a:pt x="242" y="10"/>
                  </a:lnTo>
                  <a:lnTo>
                    <a:pt x="226" y="6"/>
                  </a:lnTo>
                  <a:lnTo>
                    <a:pt x="208" y="2"/>
                  </a:lnTo>
                  <a:lnTo>
                    <a:pt x="192" y="0"/>
                  </a:lnTo>
                  <a:lnTo>
                    <a:pt x="174" y="0"/>
                  </a:lnTo>
                  <a:lnTo>
                    <a:pt x="158" y="0"/>
                  </a:lnTo>
                  <a:lnTo>
                    <a:pt x="140" y="4"/>
                  </a:lnTo>
                  <a:lnTo>
                    <a:pt x="124" y="8"/>
                  </a:lnTo>
                  <a:lnTo>
                    <a:pt x="108" y="14"/>
                  </a:lnTo>
                  <a:lnTo>
                    <a:pt x="92" y="22"/>
                  </a:lnTo>
                  <a:lnTo>
                    <a:pt x="76" y="32"/>
                  </a:lnTo>
                  <a:lnTo>
                    <a:pt x="62" y="42"/>
                  </a:lnTo>
                  <a:lnTo>
                    <a:pt x="50" y="5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40"/>
            <p:cNvSpPr>
              <a:spLocks/>
            </p:cNvSpPr>
            <p:nvPr/>
          </p:nvSpPr>
          <p:spPr bwMode="auto">
            <a:xfrm>
              <a:off x="3270250" y="3679826"/>
              <a:ext cx="409575" cy="409575"/>
            </a:xfrm>
            <a:custGeom>
              <a:avLst/>
              <a:gdLst>
                <a:gd name="T0" fmla="*/ 36 w 258"/>
                <a:gd name="T1" fmla="*/ 40 h 258"/>
                <a:gd name="T2" fmla="*/ 36 w 258"/>
                <a:gd name="T3" fmla="*/ 40 h 258"/>
                <a:gd name="T4" fmla="*/ 26 w 258"/>
                <a:gd name="T5" fmla="*/ 50 h 258"/>
                <a:gd name="T6" fmla="*/ 18 w 258"/>
                <a:gd name="T7" fmla="*/ 60 h 258"/>
                <a:gd name="T8" fmla="*/ 12 w 258"/>
                <a:gd name="T9" fmla="*/ 70 h 258"/>
                <a:gd name="T10" fmla="*/ 8 w 258"/>
                <a:gd name="T11" fmla="*/ 82 h 258"/>
                <a:gd name="T12" fmla="*/ 4 w 258"/>
                <a:gd name="T13" fmla="*/ 94 h 258"/>
                <a:gd name="T14" fmla="*/ 2 w 258"/>
                <a:gd name="T15" fmla="*/ 106 h 258"/>
                <a:gd name="T16" fmla="*/ 0 w 258"/>
                <a:gd name="T17" fmla="*/ 132 h 258"/>
                <a:gd name="T18" fmla="*/ 2 w 258"/>
                <a:gd name="T19" fmla="*/ 156 h 258"/>
                <a:gd name="T20" fmla="*/ 6 w 258"/>
                <a:gd name="T21" fmla="*/ 168 h 258"/>
                <a:gd name="T22" fmla="*/ 10 w 258"/>
                <a:gd name="T23" fmla="*/ 180 h 258"/>
                <a:gd name="T24" fmla="*/ 16 w 258"/>
                <a:gd name="T25" fmla="*/ 192 h 258"/>
                <a:gd name="T26" fmla="*/ 22 w 258"/>
                <a:gd name="T27" fmla="*/ 202 h 258"/>
                <a:gd name="T28" fmla="*/ 30 w 258"/>
                <a:gd name="T29" fmla="*/ 212 h 258"/>
                <a:gd name="T30" fmla="*/ 40 w 258"/>
                <a:gd name="T31" fmla="*/ 222 h 258"/>
                <a:gd name="T32" fmla="*/ 40 w 258"/>
                <a:gd name="T33" fmla="*/ 222 h 258"/>
                <a:gd name="T34" fmla="*/ 50 w 258"/>
                <a:gd name="T35" fmla="*/ 230 h 258"/>
                <a:gd name="T36" fmla="*/ 60 w 258"/>
                <a:gd name="T37" fmla="*/ 238 h 258"/>
                <a:gd name="T38" fmla="*/ 72 w 258"/>
                <a:gd name="T39" fmla="*/ 244 h 258"/>
                <a:gd name="T40" fmla="*/ 82 w 258"/>
                <a:gd name="T41" fmla="*/ 250 h 258"/>
                <a:gd name="T42" fmla="*/ 94 w 258"/>
                <a:gd name="T43" fmla="*/ 254 h 258"/>
                <a:gd name="T44" fmla="*/ 106 w 258"/>
                <a:gd name="T45" fmla="*/ 256 h 258"/>
                <a:gd name="T46" fmla="*/ 132 w 258"/>
                <a:gd name="T47" fmla="*/ 258 h 258"/>
                <a:gd name="T48" fmla="*/ 156 w 258"/>
                <a:gd name="T49" fmla="*/ 254 h 258"/>
                <a:gd name="T50" fmla="*/ 168 w 258"/>
                <a:gd name="T51" fmla="*/ 252 h 258"/>
                <a:gd name="T52" fmla="*/ 180 w 258"/>
                <a:gd name="T53" fmla="*/ 248 h 258"/>
                <a:gd name="T54" fmla="*/ 192 w 258"/>
                <a:gd name="T55" fmla="*/ 242 h 258"/>
                <a:gd name="T56" fmla="*/ 202 w 258"/>
                <a:gd name="T57" fmla="*/ 234 h 258"/>
                <a:gd name="T58" fmla="*/ 212 w 258"/>
                <a:gd name="T59" fmla="*/ 226 h 258"/>
                <a:gd name="T60" fmla="*/ 222 w 258"/>
                <a:gd name="T61" fmla="*/ 218 h 258"/>
                <a:gd name="T62" fmla="*/ 222 w 258"/>
                <a:gd name="T63" fmla="*/ 218 h 258"/>
                <a:gd name="T64" fmla="*/ 230 w 258"/>
                <a:gd name="T65" fmla="*/ 208 h 258"/>
                <a:gd name="T66" fmla="*/ 238 w 258"/>
                <a:gd name="T67" fmla="*/ 198 h 258"/>
                <a:gd name="T68" fmla="*/ 244 w 258"/>
                <a:gd name="T69" fmla="*/ 186 h 258"/>
                <a:gd name="T70" fmla="*/ 250 w 258"/>
                <a:gd name="T71" fmla="*/ 174 h 258"/>
                <a:gd name="T72" fmla="*/ 254 w 258"/>
                <a:gd name="T73" fmla="*/ 162 h 258"/>
                <a:gd name="T74" fmla="*/ 256 w 258"/>
                <a:gd name="T75" fmla="*/ 150 h 258"/>
                <a:gd name="T76" fmla="*/ 258 w 258"/>
                <a:gd name="T77" fmla="*/ 126 h 258"/>
                <a:gd name="T78" fmla="*/ 256 w 258"/>
                <a:gd name="T79" fmla="*/ 100 h 258"/>
                <a:gd name="T80" fmla="*/ 252 w 258"/>
                <a:gd name="T81" fmla="*/ 88 h 258"/>
                <a:gd name="T82" fmla="*/ 248 w 258"/>
                <a:gd name="T83" fmla="*/ 78 h 258"/>
                <a:gd name="T84" fmla="*/ 242 w 258"/>
                <a:gd name="T85" fmla="*/ 66 h 258"/>
                <a:gd name="T86" fmla="*/ 236 w 258"/>
                <a:gd name="T87" fmla="*/ 54 h 258"/>
                <a:gd name="T88" fmla="*/ 228 w 258"/>
                <a:gd name="T89" fmla="*/ 44 h 258"/>
                <a:gd name="T90" fmla="*/ 218 w 258"/>
                <a:gd name="T91" fmla="*/ 34 h 258"/>
                <a:gd name="T92" fmla="*/ 218 w 258"/>
                <a:gd name="T93" fmla="*/ 34 h 258"/>
                <a:gd name="T94" fmla="*/ 208 w 258"/>
                <a:gd name="T95" fmla="*/ 26 h 258"/>
                <a:gd name="T96" fmla="*/ 198 w 258"/>
                <a:gd name="T97" fmla="*/ 18 h 258"/>
                <a:gd name="T98" fmla="*/ 186 w 258"/>
                <a:gd name="T99" fmla="*/ 12 h 258"/>
                <a:gd name="T100" fmla="*/ 174 w 258"/>
                <a:gd name="T101" fmla="*/ 8 h 258"/>
                <a:gd name="T102" fmla="*/ 162 w 258"/>
                <a:gd name="T103" fmla="*/ 4 h 258"/>
                <a:gd name="T104" fmla="*/ 150 w 258"/>
                <a:gd name="T105" fmla="*/ 0 h 258"/>
                <a:gd name="T106" fmla="*/ 126 w 258"/>
                <a:gd name="T107" fmla="*/ 0 h 258"/>
                <a:gd name="T108" fmla="*/ 102 w 258"/>
                <a:gd name="T109" fmla="*/ 2 h 258"/>
                <a:gd name="T110" fmla="*/ 88 w 258"/>
                <a:gd name="T111" fmla="*/ 6 h 258"/>
                <a:gd name="T112" fmla="*/ 78 w 258"/>
                <a:gd name="T113" fmla="*/ 10 h 258"/>
                <a:gd name="T114" fmla="*/ 66 w 258"/>
                <a:gd name="T115" fmla="*/ 16 h 258"/>
                <a:gd name="T116" fmla="*/ 54 w 258"/>
                <a:gd name="T117" fmla="*/ 22 h 258"/>
                <a:gd name="T118" fmla="*/ 44 w 258"/>
                <a:gd name="T119" fmla="*/ 30 h 258"/>
                <a:gd name="T120" fmla="*/ 36 w 258"/>
                <a:gd name="T121" fmla="*/ 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58">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grpSp>
      <p:grpSp>
        <p:nvGrpSpPr>
          <p:cNvPr id="8" name="Group 96"/>
          <p:cNvGrpSpPr/>
          <p:nvPr/>
        </p:nvGrpSpPr>
        <p:grpSpPr>
          <a:xfrm>
            <a:off x="2868040" y="2046685"/>
            <a:ext cx="1047750" cy="1320404"/>
            <a:chOff x="3432175" y="1585913"/>
            <a:chExt cx="1397000" cy="1760538"/>
          </a:xfrm>
        </p:grpSpPr>
        <p:sp>
          <p:nvSpPr>
            <p:cNvPr id="98" name="Freeform 42"/>
            <p:cNvSpPr>
              <a:spLocks/>
            </p:cNvSpPr>
            <p:nvPr/>
          </p:nvSpPr>
          <p:spPr bwMode="auto">
            <a:xfrm>
              <a:off x="3432175" y="3197226"/>
              <a:ext cx="923925" cy="149225"/>
            </a:xfrm>
            <a:custGeom>
              <a:avLst/>
              <a:gdLst>
                <a:gd name="T0" fmla="*/ 308 w 582"/>
                <a:gd name="T1" fmla="*/ 30 h 94"/>
                <a:gd name="T2" fmla="*/ 580 w 582"/>
                <a:gd name="T3" fmla="*/ 86 h 94"/>
                <a:gd name="T4" fmla="*/ 580 w 582"/>
                <a:gd name="T5" fmla="*/ 86 h 94"/>
                <a:gd name="T6" fmla="*/ 582 w 582"/>
                <a:gd name="T7" fmla="*/ 42 h 94"/>
                <a:gd name="T8" fmla="*/ 582 w 582"/>
                <a:gd name="T9" fmla="*/ 42 h 94"/>
                <a:gd name="T10" fmla="*/ 580 w 582"/>
                <a:gd name="T11" fmla="*/ 64 h 94"/>
                <a:gd name="T12" fmla="*/ 310 w 582"/>
                <a:gd name="T13" fmla="*/ 0 h 94"/>
                <a:gd name="T14" fmla="*/ 2 w 582"/>
                <a:gd name="T15" fmla="*/ 58 h 94"/>
                <a:gd name="T16" fmla="*/ 2 w 582"/>
                <a:gd name="T17" fmla="*/ 58 h 94"/>
                <a:gd name="T18" fmla="*/ 0 w 582"/>
                <a:gd name="T19" fmla="*/ 94 h 94"/>
                <a:gd name="T20" fmla="*/ 308 w 582"/>
                <a:gd name="T21"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4">
                  <a:moveTo>
                    <a:pt x="308" y="30"/>
                  </a:moveTo>
                  <a:lnTo>
                    <a:pt x="580" y="86"/>
                  </a:lnTo>
                  <a:lnTo>
                    <a:pt x="580" y="86"/>
                  </a:lnTo>
                  <a:lnTo>
                    <a:pt x="582" y="42"/>
                  </a:lnTo>
                  <a:lnTo>
                    <a:pt x="582" y="42"/>
                  </a:lnTo>
                  <a:lnTo>
                    <a:pt x="580" y="64"/>
                  </a:lnTo>
                  <a:lnTo>
                    <a:pt x="310" y="0"/>
                  </a:lnTo>
                  <a:lnTo>
                    <a:pt x="2" y="58"/>
                  </a:lnTo>
                  <a:lnTo>
                    <a:pt x="2" y="58"/>
                  </a:lnTo>
                  <a:lnTo>
                    <a:pt x="0" y="94"/>
                  </a:lnTo>
                  <a:lnTo>
                    <a:pt x="308" y="30"/>
                  </a:lnTo>
                  <a:close/>
                </a:path>
              </a:pathLst>
            </a:custGeom>
            <a:solidFill>
              <a:schemeClr val="bg2">
                <a:lumMod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43"/>
            <p:cNvSpPr>
              <a:spLocks/>
            </p:cNvSpPr>
            <p:nvPr/>
          </p:nvSpPr>
          <p:spPr bwMode="auto">
            <a:xfrm>
              <a:off x="3435350" y="1585913"/>
              <a:ext cx="1393825" cy="1712913"/>
            </a:xfrm>
            <a:custGeom>
              <a:avLst/>
              <a:gdLst>
                <a:gd name="T0" fmla="*/ 580 w 878"/>
                <a:gd name="T1" fmla="*/ 1057 h 1079"/>
                <a:gd name="T2" fmla="*/ 582 w 878"/>
                <a:gd name="T3" fmla="*/ 1045 h 1079"/>
                <a:gd name="T4" fmla="*/ 588 w 878"/>
                <a:gd name="T5" fmla="*/ 995 h 1079"/>
                <a:gd name="T6" fmla="*/ 594 w 878"/>
                <a:gd name="T7" fmla="*/ 959 h 1079"/>
                <a:gd name="T8" fmla="*/ 604 w 878"/>
                <a:gd name="T9" fmla="*/ 909 h 1079"/>
                <a:gd name="T10" fmla="*/ 606 w 878"/>
                <a:gd name="T11" fmla="*/ 899 h 1079"/>
                <a:gd name="T12" fmla="*/ 620 w 878"/>
                <a:gd name="T13" fmla="*/ 853 h 1079"/>
                <a:gd name="T14" fmla="*/ 630 w 878"/>
                <a:gd name="T15" fmla="*/ 815 h 1079"/>
                <a:gd name="T16" fmla="*/ 648 w 878"/>
                <a:gd name="T17" fmla="*/ 769 h 1079"/>
                <a:gd name="T18" fmla="*/ 650 w 878"/>
                <a:gd name="T19" fmla="*/ 761 h 1079"/>
                <a:gd name="T20" fmla="*/ 668 w 878"/>
                <a:gd name="T21" fmla="*/ 717 h 1079"/>
                <a:gd name="T22" fmla="*/ 686 w 878"/>
                <a:gd name="T23" fmla="*/ 679 h 1079"/>
                <a:gd name="T24" fmla="*/ 708 w 878"/>
                <a:gd name="T25" fmla="*/ 637 h 1079"/>
                <a:gd name="T26" fmla="*/ 712 w 878"/>
                <a:gd name="T27" fmla="*/ 631 h 1079"/>
                <a:gd name="T28" fmla="*/ 736 w 878"/>
                <a:gd name="T29" fmla="*/ 589 h 1079"/>
                <a:gd name="T30" fmla="*/ 756 w 878"/>
                <a:gd name="T31" fmla="*/ 555 h 1079"/>
                <a:gd name="T32" fmla="*/ 784 w 878"/>
                <a:gd name="T33" fmla="*/ 515 h 1079"/>
                <a:gd name="T34" fmla="*/ 788 w 878"/>
                <a:gd name="T35" fmla="*/ 509 h 1079"/>
                <a:gd name="T36" fmla="*/ 818 w 878"/>
                <a:gd name="T37" fmla="*/ 471 h 1079"/>
                <a:gd name="T38" fmla="*/ 842 w 878"/>
                <a:gd name="T39" fmla="*/ 443 h 1079"/>
                <a:gd name="T40" fmla="*/ 874 w 878"/>
                <a:gd name="T41" fmla="*/ 407 h 1079"/>
                <a:gd name="T42" fmla="*/ 726 w 878"/>
                <a:gd name="T43" fmla="*/ 172 h 1079"/>
                <a:gd name="T44" fmla="*/ 454 w 878"/>
                <a:gd name="T45" fmla="*/ 10 h 1079"/>
                <a:gd name="T46" fmla="*/ 420 w 878"/>
                <a:gd name="T47" fmla="*/ 48 h 1079"/>
                <a:gd name="T48" fmla="*/ 370 w 878"/>
                <a:gd name="T49" fmla="*/ 106 h 1079"/>
                <a:gd name="T50" fmla="*/ 356 w 878"/>
                <a:gd name="T51" fmla="*/ 124 h 1079"/>
                <a:gd name="T52" fmla="*/ 312 w 878"/>
                <a:gd name="T53" fmla="*/ 184 h 1079"/>
                <a:gd name="T54" fmla="*/ 280 w 878"/>
                <a:gd name="T55" fmla="*/ 228 h 1079"/>
                <a:gd name="T56" fmla="*/ 240 w 878"/>
                <a:gd name="T57" fmla="*/ 291 h 1079"/>
                <a:gd name="T58" fmla="*/ 230 w 878"/>
                <a:gd name="T59" fmla="*/ 309 h 1079"/>
                <a:gd name="T60" fmla="*/ 192 w 878"/>
                <a:gd name="T61" fmla="*/ 375 h 1079"/>
                <a:gd name="T62" fmla="*/ 168 w 878"/>
                <a:gd name="T63" fmla="*/ 423 h 1079"/>
                <a:gd name="T64" fmla="*/ 136 w 878"/>
                <a:gd name="T65" fmla="*/ 493 h 1079"/>
                <a:gd name="T66" fmla="*/ 126 w 878"/>
                <a:gd name="T67" fmla="*/ 513 h 1079"/>
                <a:gd name="T68" fmla="*/ 98 w 878"/>
                <a:gd name="T69" fmla="*/ 585 h 1079"/>
                <a:gd name="T70" fmla="*/ 82 w 878"/>
                <a:gd name="T71" fmla="*/ 635 h 1079"/>
                <a:gd name="T72" fmla="*/ 60 w 878"/>
                <a:gd name="T73" fmla="*/ 707 h 1079"/>
                <a:gd name="T74" fmla="*/ 52 w 878"/>
                <a:gd name="T75" fmla="*/ 733 h 1079"/>
                <a:gd name="T76" fmla="*/ 34 w 878"/>
                <a:gd name="T77" fmla="*/ 809 h 1079"/>
                <a:gd name="T78" fmla="*/ 24 w 878"/>
                <a:gd name="T79" fmla="*/ 859 h 1079"/>
                <a:gd name="T80" fmla="*/ 12 w 878"/>
                <a:gd name="T81" fmla="*/ 937 h 1079"/>
                <a:gd name="T82" fmla="*/ 8 w 878"/>
                <a:gd name="T83" fmla="*/ 965 h 1079"/>
                <a:gd name="T84" fmla="*/ 2 w 878"/>
                <a:gd name="T85" fmla="*/ 1045 h 1079"/>
                <a:gd name="T86" fmla="*/ 308 w 878"/>
                <a:gd name="T87" fmla="*/ 101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9">
                  <a:moveTo>
                    <a:pt x="578" y="1079"/>
                  </a:moveTo>
                  <a:lnTo>
                    <a:pt x="578" y="1079"/>
                  </a:lnTo>
                  <a:lnTo>
                    <a:pt x="580" y="1057"/>
                  </a:lnTo>
                  <a:lnTo>
                    <a:pt x="580" y="1057"/>
                  </a:lnTo>
                  <a:lnTo>
                    <a:pt x="582" y="1045"/>
                  </a:lnTo>
                  <a:lnTo>
                    <a:pt x="582" y="1045"/>
                  </a:lnTo>
                  <a:lnTo>
                    <a:pt x="586" y="1007"/>
                  </a:lnTo>
                  <a:lnTo>
                    <a:pt x="586" y="1007"/>
                  </a:lnTo>
                  <a:lnTo>
                    <a:pt x="588" y="995"/>
                  </a:lnTo>
                  <a:lnTo>
                    <a:pt x="588" y="995"/>
                  </a:lnTo>
                  <a:lnTo>
                    <a:pt x="594" y="959"/>
                  </a:lnTo>
                  <a:lnTo>
                    <a:pt x="594" y="959"/>
                  </a:lnTo>
                  <a:lnTo>
                    <a:pt x="596" y="947"/>
                  </a:lnTo>
                  <a:lnTo>
                    <a:pt x="596" y="947"/>
                  </a:lnTo>
                  <a:lnTo>
                    <a:pt x="604" y="909"/>
                  </a:lnTo>
                  <a:lnTo>
                    <a:pt x="604" y="909"/>
                  </a:lnTo>
                  <a:lnTo>
                    <a:pt x="606" y="899"/>
                  </a:lnTo>
                  <a:lnTo>
                    <a:pt x="606" y="899"/>
                  </a:lnTo>
                  <a:lnTo>
                    <a:pt x="616" y="861"/>
                  </a:lnTo>
                  <a:lnTo>
                    <a:pt x="616" y="861"/>
                  </a:lnTo>
                  <a:lnTo>
                    <a:pt x="620" y="853"/>
                  </a:lnTo>
                  <a:lnTo>
                    <a:pt x="620" y="853"/>
                  </a:lnTo>
                  <a:lnTo>
                    <a:pt x="630" y="815"/>
                  </a:lnTo>
                  <a:lnTo>
                    <a:pt x="630" y="815"/>
                  </a:lnTo>
                  <a:lnTo>
                    <a:pt x="634" y="805"/>
                  </a:lnTo>
                  <a:lnTo>
                    <a:pt x="634" y="805"/>
                  </a:lnTo>
                  <a:lnTo>
                    <a:pt x="648" y="769"/>
                  </a:lnTo>
                  <a:lnTo>
                    <a:pt x="648" y="769"/>
                  </a:lnTo>
                  <a:lnTo>
                    <a:pt x="650" y="761"/>
                  </a:lnTo>
                  <a:lnTo>
                    <a:pt x="650" y="761"/>
                  </a:lnTo>
                  <a:lnTo>
                    <a:pt x="666" y="723"/>
                  </a:lnTo>
                  <a:lnTo>
                    <a:pt x="666" y="723"/>
                  </a:lnTo>
                  <a:lnTo>
                    <a:pt x="668" y="717"/>
                  </a:lnTo>
                  <a:lnTo>
                    <a:pt x="668" y="717"/>
                  </a:lnTo>
                  <a:lnTo>
                    <a:pt x="686" y="679"/>
                  </a:lnTo>
                  <a:lnTo>
                    <a:pt x="686" y="679"/>
                  </a:lnTo>
                  <a:lnTo>
                    <a:pt x="688" y="673"/>
                  </a:lnTo>
                  <a:lnTo>
                    <a:pt x="688" y="673"/>
                  </a:lnTo>
                  <a:lnTo>
                    <a:pt x="708" y="637"/>
                  </a:lnTo>
                  <a:lnTo>
                    <a:pt x="708" y="637"/>
                  </a:lnTo>
                  <a:lnTo>
                    <a:pt x="712" y="631"/>
                  </a:lnTo>
                  <a:lnTo>
                    <a:pt x="712" y="631"/>
                  </a:lnTo>
                  <a:lnTo>
                    <a:pt x="732" y="595"/>
                  </a:lnTo>
                  <a:lnTo>
                    <a:pt x="732" y="595"/>
                  </a:lnTo>
                  <a:lnTo>
                    <a:pt x="736" y="589"/>
                  </a:lnTo>
                  <a:lnTo>
                    <a:pt x="736" y="589"/>
                  </a:lnTo>
                  <a:lnTo>
                    <a:pt x="756" y="555"/>
                  </a:lnTo>
                  <a:lnTo>
                    <a:pt x="756" y="555"/>
                  </a:lnTo>
                  <a:lnTo>
                    <a:pt x="760" y="549"/>
                  </a:lnTo>
                  <a:lnTo>
                    <a:pt x="760" y="549"/>
                  </a:lnTo>
                  <a:lnTo>
                    <a:pt x="784" y="515"/>
                  </a:lnTo>
                  <a:lnTo>
                    <a:pt x="784" y="515"/>
                  </a:lnTo>
                  <a:lnTo>
                    <a:pt x="788" y="509"/>
                  </a:lnTo>
                  <a:lnTo>
                    <a:pt x="788" y="509"/>
                  </a:lnTo>
                  <a:lnTo>
                    <a:pt x="812" y="479"/>
                  </a:lnTo>
                  <a:lnTo>
                    <a:pt x="812" y="479"/>
                  </a:lnTo>
                  <a:lnTo>
                    <a:pt x="818" y="471"/>
                  </a:lnTo>
                  <a:lnTo>
                    <a:pt x="818" y="471"/>
                  </a:lnTo>
                  <a:lnTo>
                    <a:pt x="842" y="443"/>
                  </a:lnTo>
                  <a:lnTo>
                    <a:pt x="842" y="443"/>
                  </a:lnTo>
                  <a:lnTo>
                    <a:pt x="848" y="435"/>
                  </a:lnTo>
                  <a:lnTo>
                    <a:pt x="848" y="435"/>
                  </a:lnTo>
                  <a:lnTo>
                    <a:pt x="874" y="407"/>
                  </a:lnTo>
                  <a:lnTo>
                    <a:pt x="874" y="407"/>
                  </a:lnTo>
                  <a:lnTo>
                    <a:pt x="878" y="403"/>
                  </a:lnTo>
                  <a:lnTo>
                    <a:pt x="726" y="172"/>
                  </a:lnTo>
                  <a:lnTo>
                    <a:pt x="464" y="0"/>
                  </a:lnTo>
                  <a:lnTo>
                    <a:pt x="464" y="0"/>
                  </a:lnTo>
                  <a:lnTo>
                    <a:pt x="454" y="10"/>
                  </a:lnTo>
                  <a:lnTo>
                    <a:pt x="454" y="10"/>
                  </a:lnTo>
                  <a:lnTo>
                    <a:pt x="420" y="48"/>
                  </a:lnTo>
                  <a:lnTo>
                    <a:pt x="420" y="48"/>
                  </a:lnTo>
                  <a:lnTo>
                    <a:pt x="404" y="66"/>
                  </a:lnTo>
                  <a:lnTo>
                    <a:pt x="404" y="66"/>
                  </a:lnTo>
                  <a:lnTo>
                    <a:pt x="370" y="106"/>
                  </a:lnTo>
                  <a:lnTo>
                    <a:pt x="370" y="106"/>
                  </a:lnTo>
                  <a:lnTo>
                    <a:pt x="356" y="124"/>
                  </a:lnTo>
                  <a:lnTo>
                    <a:pt x="356" y="124"/>
                  </a:lnTo>
                  <a:lnTo>
                    <a:pt x="324" y="166"/>
                  </a:lnTo>
                  <a:lnTo>
                    <a:pt x="324" y="166"/>
                  </a:lnTo>
                  <a:lnTo>
                    <a:pt x="312" y="184"/>
                  </a:lnTo>
                  <a:lnTo>
                    <a:pt x="312" y="184"/>
                  </a:lnTo>
                  <a:lnTo>
                    <a:pt x="280" y="228"/>
                  </a:lnTo>
                  <a:lnTo>
                    <a:pt x="280" y="228"/>
                  </a:lnTo>
                  <a:lnTo>
                    <a:pt x="268" y="246"/>
                  </a:lnTo>
                  <a:lnTo>
                    <a:pt x="268" y="246"/>
                  </a:lnTo>
                  <a:lnTo>
                    <a:pt x="240" y="291"/>
                  </a:lnTo>
                  <a:lnTo>
                    <a:pt x="240" y="291"/>
                  </a:lnTo>
                  <a:lnTo>
                    <a:pt x="230" y="309"/>
                  </a:lnTo>
                  <a:lnTo>
                    <a:pt x="230" y="309"/>
                  </a:lnTo>
                  <a:lnTo>
                    <a:pt x="202" y="355"/>
                  </a:lnTo>
                  <a:lnTo>
                    <a:pt x="202" y="355"/>
                  </a:lnTo>
                  <a:lnTo>
                    <a:pt x="192" y="375"/>
                  </a:lnTo>
                  <a:lnTo>
                    <a:pt x="192" y="375"/>
                  </a:lnTo>
                  <a:lnTo>
                    <a:pt x="168" y="423"/>
                  </a:lnTo>
                  <a:lnTo>
                    <a:pt x="168" y="423"/>
                  </a:lnTo>
                  <a:lnTo>
                    <a:pt x="158" y="443"/>
                  </a:lnTo>
                  <a:lnTo>
                    <a:pt x="158" y="443"/>
                  </a:lnTo>
                  <a:lnTo>
                    <a:pt x="136" y="493"/>
                  </a:lnTo>
                  <a:lnTo>
                    <a:pt x="136" y="493"/>
                  </a:lnTo>
                  <a:lnTo>
                    <a:pt x="126" y="513"/>
                  </a:lnTo>
                  <a:lnTo>
                    <a:pt x="126" y="513"/>
                  </a:lnTo>
                  <a:lnTo>
                    <a:pt x="106" y="563"/>
                  </a:lnTo>
                  <a:lnTo>
                    <a:pt x="106" y="563"/>
                  </a:lnTo>
                  <a:lnTo>
                    <a:pt x="98" y="585"/>
                  </a:lnTo>
                  <a:lnTo>
                    <a:pt x="98" y="585"/>
                  </a:lnTo>
                  <a:lnTo>
                    <a:pt x="82" y="635"/>
                  </a:lnTo>
                  <a:lnTo>
                    <a:pt x="82" y="635"/>
                  </a:lnTo>
                  <a:lnTo>
                    <a:pt x="74" y="659"/>
                  </a:lnTo>
                  <a:lnTo>
                    <a:pt x="74" y="659"/>
                  </a:lnTo>
                  <a:lnTo>
                    <a:pt x="60" y="707"/>
                  </a:lnTo>
                  <a:lnTo>
                    <a:pt x="60" y="707"/>
                  </a:lnTo>
                  <a:lnTo>
                    <a:pt x="52" y="733"/>
                  </a:lnTo>
                  <a:lnTo>
                    <a:pt x="52" y="733"/>
                  </a:lnTo>
                  <a:lnTo>
                    <a:pt x="40" y="783"/>
                  </a:lnTo>
                  <a:lnTo>
                    <a:pt x="40" y="783"/>
                  </a:lnTo>
                  <a:lnTo>
                    <a:pt x="34" y="809"/>
                  </a:lnTo>
                  <a:lnTo>
                    <a:pt x="34" y="809"/>
                  </a:lnTo>
                  <a:lnTo>
                    <a:pt x="24" y="859"/>
                  </a:lnTo>
                  <a:lnTo>
                    <a:pt x="24" y="859"/>
                  </a:lnTo>
                  <a:lnTo>
                    <a:pt x="20" y="887"/>
                  </a:lnTo>
                  <a:lnTo>
                    <a:pt x="20" y="887"/>
                  </a:lnTo>
                  <a:lnTo>
                    <a:pt x="12" y="937"/>
                  </a:lnTo>
                  <a:lnTo>
                    <a:pt x="12" y="937"/>
                  </a:lnTo>
                  <a:lnTo>
                    <a:pt x="8" y="965"/>
                  </a:lnTo>
                  <a:lnTo>
                    <a:pt x="8" y="965"/>
                  </a:lnTo>
                  <a:lnTo>
                    <a:pt x="4" y="1017"/>
                  </a:lnTo>
                  <a:lnTo>
                    <a:pt x="4" y="1017"/>
                  </a:lnTo>
                  <a:lnTo>
                    <a:pt x="2" y="1045"/>
                  </a:lnTo>
                  <a:lnTo>
                    <a:pt x="2" y="1045"/>
                  </a:lnTo>
                  <a:lnTo>
                    <a:pt x="0" y="1073"/>
                  </a:lnTo>
                  <a:lnTo>
                    <a:pt x="308" y="1015"/>
                  </a:lnTo>
                  <a:lnTo>
                    <a:pt x="578" y="107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44"/>
            <p:cNvSpPr>
              <a:spLocks/>
            </p:cNvSpPr>
            <p:nvPr/>
          </p:nvSpPr>
          <p:spPr bwMode="auto">
            <a:xfrm>
              <a:off x="3635375" y="1614488"/>
              <a:ext cx="568325" cy="566738"/>
            </a:xfrm>
            <a:custGeom>
              <a:avLst/>
              <a:gdLst>
                <a:gd name="T0" fmla="*/ 176 w 358"/>
                <a:gd name="T1" fmla="*/ 0 h 357"/>
                <a:gd name="T2" fmla="*/ 140 w 358"/>
                <a:gd name="T3" fmla="*/ 4 h 357"/>
                <a:gd name="T4" fmla="*/ 106 w 358"/>
                <a:gd name="T5" fmla="*/ 16 h 357"/>
                <a:gd name="T6" fmla="*/ 76 w 358"/>
                <a:gd name="T7" fmla="*/ 32 h 357"/>
                <a:gd name="T8" fmla="*/ 50 w 358"/>
                <a:gd name="T9" fmla="*/ 56 h 357"/>
                <a:gd name="T10" fmla="*/ 28 w 358"/>
                <a:gd name="T11" fmla="*/ 82 h 357"/>
                <a:gd name="T12" fmla="*/ 12 w 358"/>
                <a:gd name="T13" fmla="*/ 114 h 357"/>
                <a:gd name="T14" fmla="*/ 4 w 358"/>
                <a:gd name="T15" fmla="*/ 146 h 357"/>
                <a:gd name="T16" fmla="*/ 0 w 358"/>
                <a:gd name="T17" fmla="*/ 184 h 357"/>
                <a:gd name="T18" fmla="*/ 2 w 358"/>
                <a:gd name="T19" fmla="*/ 202 h 357"/>
                <a:gd name="T20" fmla="*/ 10 w 358"/>
                <a:gd name="T21" fmla="*/ 235 h 357"/>
                <a:gd name="T22" fmla="*/ 24 w 358"/>
                <a:gd name="T23" fmla="*/ 267 h 357"/>
                <a:gd name="T24" fmla="*/ 44 w 358"/>
                <a:gd name="T25" fmla="*/ 295 h 357"/>
                <a:gd name="T26" fmla="*/ 68 w 358"/>
                <a:gd name="T27" fmla="*/ 319 h 357"/>
                <a:gd name="T28" fmla="*/ 98 w 358"/>
                <a:gd name="T29" fmla="*/ 337 h 357"/>
                <a:gd name="T30" fmla="*/ 130 w 358"/>
                <a:gd name="T31" fmla="*/ 351 h 357"/>
                <a:gd name="T32" fmla="*/ 166 w 358"/>
                <a:gd name="T33" fmla="*/ 357 h 357"/>
                <a:gd name="T34" fmla="*/ 184 w 358"/>
                <a:gd name="T35" fmla="*/ 357 h 357"/>
                <a:gd name="T36" fmla="*/ 220 w 358"/>
                <a:gd name="T37" fmla="*/ 353 h 357"/>
                <a:gd name="T38" fmla="*/ 252 w 358"/>
                <a:gd name="T39" fmla="*/ 341 h 357"/>
                <a:gd name="T40" fmla="*/ 282 w 358"/>
                <a:gd name="T41" fmla="*/ 325 h 357"/>
                <a:gd name="T42" fmla="*/ 308 w 358"/>
                <a:gd name="T43" fmla="*/ 303 h 357"/>
                <a:gd name="T44" fmla="*/ 330 w 358"/>
                <a:gd name="T45" fmla="*/ 275 h 357"/>
                <a:gd name="T46" fmla="*/ 346 w 358"/>
                <a:gd name="T47" fmla="*/ 245 h 357"/>
                <a:gd name="T48" fmla="*/ 356 w 358"/>
                <a:gd name="T49" fmla="*/ 212 h 357"/>
                <a:gd name="T50" fmla="*/ 358 w 358"/>
                <a:gd name="T51" fmla="*/ 176 h 357"/>
                <a:gd name="T52" fmla="*/ 358 w 358"/>
                <a:gd name="T53" fmla="*/ 156 h 357"/>
                <a:gd name="T54" fmla="*/ 350 w 358"/>
                <a:gd name="T55" fmla="*/ 122 h 357"/>
                <a:gd name="T56" fmla="*/ 336 w 358"/>
                <a:gd name="T57" fmla="*/ 90 h 357"/>
                <a:gd name="T58" fmla="*/ 316 w 358"/>
                <a:gd name="T59" fmla="*/ 62 h 357"/>
                <a:gd name="T60" fmla="*/ 290 w 358"/>
                <a:gd name="T61" fmla="*/ 38 h 357"/>
                <a:gd name="T62" fmla="*/ 262 w 358"/>
                <a:gd name="T63" fmla="*/ 20 h 357"/>
                <a:gd name="T64" fmla="*/ 228 w 358"/>
                <a:gd name="T65" fmla="*/ 6 h 357"/>
                <a:gd name="T66" fmla="*/ 194 w 358"/>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76" y="0"/>
                  </a:moveTo>
                  <a:lnTo>
                    <a:pt x="176" y="0"/>
                  </a:lnTo>
                  <a:lnTo>
                    <a:pt x="158" y="2"/>
                  </a:lnTo>
                  <a:lnTo>
                    <a:pt x="140" y="4"/>
                  </a:lnTo>
                  <a:lnTo>
                    <a:pt x="122" y="10"/>
                  </a:lnTo>
                  <a:lnTo>
                    <a:pt x="106" y="16"/>
                  </a:lnTo>
                  <a:lnTo>
                    <a:pt x="90" y="24"/>
                  </a:lnTo>
                  <a:lnTo>
                    <a:pt x="76" y="32"/>
                  </a:lnTo>
                  <a:lnTo>
                    <a:pt x="62" y="44"/>
                  </a:lnTo>
                  <a:lnTo>
                    <a:pt x="50" y="56"/>
                  </a:lnTo>
                  <a:lnTo>
                    <a:pt x="38" y="68"/>
                  </a:lnTo>
                  <a:lnTo>
                    <a:pt x="28" y="82"/>
                  </a:lnTo>
                  <a:lnTo>
                    <a:pt x="20" y="98"/>
                  </a:lnTo>
                  <a:lnTo>
                    <a:pt x="12" y="114"/>
                  </a:lnTo>
                  <a:lnTo>
                    <a:pt x="8" y="130"/>
                  </a:lnTo>
                  <a:lnTo>
                    <a:pt x="4" y="146"/>
                  </a:lnTo>
                  <a:lnTo>
                    <a:pt x="0" y="164"/>
                  </a:lnTo>
                  <a:lnTo>
                    <a:pt x="0" y="184"/>
                  </a:lnTo>
                  <a:lnTo>
                    <a:pt x="0" y="184"/>
                  </a:lnTo>
                  <a:lnTo>
                    <a:pt x="2" y="202"/>
                  </a:lnTo>
                  <a:lnTo>
                    <a:pt x="4" y="220"/>
                  </a:lnTo>
                  <a:lnTo>
                    <a:pt x="10" y="235"/>
                  </a:lnTo>
                  <a:lnTo>
                    <a:pt x="16" y="251"/>
                  </a:lnTo>
                  <a:lnTo>
                    <a:pt x="24" y="267"/>
                  </a:lnTo>
                  <a:lnTo>
                    <a:pt x="34" y="281"/>
                  </a:lnTo>
                  <a:lnTo>
                    <a:pt x="44" y="295"/>
                  </a:lnTo>
                  <a:lnTo>
                    <a:pt x="56" y="307"/>
                  </a:lnTo>
                  <a:lnTo>
                    <a:pt x="68" y="319"/>
                  </a:lnTo>
                  <a:lnTo>
                    <a:pt x="82" y="329"/>
                  </a:lnTo>
                  <a:lnTo>
                    <a:pt x="98" y="337"/>
                  </a:lnTo>
                  <a:lnTo>
                    <a:pt x="114" y="345"/>
                  </a:lnTo>
                  <a:lnTo>
                    <a:pt x="130" y="351"/>
                  </a:lnTo>
                  <a:lnTo>
                    <a:pt x="148" y="355"/>
                  </a:lnTo>
                  <a:lnTo>
                    <a:pt x="166" y="357"/>
                  </a:lnTo>
                  <a:lnTo>
                    <a:pt x="184" y="357"/>
                  </a:lnTo>
                  <a:lnTo>
                    <a:pt x="184" y="357"/>
                  </a:lnTo>
                  <a:lnTo>
                    <a:pt x="202" y="357"/>
                  </a:lnTo>
                  <a:lnTo>
                    <a:pt x="220" y="353"/>
                  </a:lnTo>
                  <a:lnTo>
                    <a:pt x="236" y="349"/>
                  </a:lnTo>
                  <a:lnTo>
                    <a:pt x="252" y="341"/>
                  </a:lnTo>
                  <a:lnTo>
                    <a:pt x="268" y="333"/>
                  </a:lnTo>
                  <a:lnTo>
                    <a:pt x="282" y="325"/>
                  </a:lnTo>
                  <a:lnTo>
                    <a:pt x="296" y="313"/>
                  </a:lnTo>
                  <a:lnTo>
                    <a:pt x="308" y="303"/>
                  </a:lnTo>
                  <a:lnTo>
                    <a:pt x="320" y="289"/>
                  </a:lnTo>
                  <a:lnTo>
                    <a:pt x="330" y="275"/>
                  </a:lnTo>
                  <a:lnTo>
                    <a:pt x="338" y="261"/>
                  </a:lnTo>
                  <a:lnTo>
                    <a:pt x="346" y="245"/>
                  </a:lnTo>
                  <a:lnTo>
                    <a:pt x="352" y="228"/>
                  </a:lnTo>
                  <a:lnTo>
                    <a:pt x="356" y="212"/>
                  </a:lnTo>
                  <a:lnTo>
                    <a:pt x="358" y="194"/>
                  </a:lnTo>
                  <a:lnTo>
                    <a:pt x="358" y="176"/>
                  </a:lnTo>
                  <a:lnTo>
                    <a:pt x="358" y="176"/>
                  </a:lnTo>
                  <a:lnTo>
                    <a:pt x="358" y="156"/>
                  </a:lnTo>
                  <a:lnTo>
                    <a:pt x="354" y="140"/>
                  </a:lnTo>
                  <a:lnTo>
                    <a:pt x="350" y="122"/>
                  </a:lnTo>
                  <a:lnTo>
                    <a:pt x="342" y="106"/>
                  </a:lnTo>
                  <a:lnTo>
                    <a:pt x="336" y="90"/>
                  </a:lnTo>
                  <a:lnTo>
                    <a:pt x="326" y="76"/>
                  </a:lnTo>
                  <a:lnTo>
                    <a:pt x="316" y="62"/>
                  </a:lnTo>
                  <a:lnTo>
                    <a:pt x="304" y="50"/>
                  </a:lnTo>
                  <a:lnTo>
                    <a:pt x="290" y="38"/>
                  </a:lnTo>
                  <a:lnTo>
                    <a:pt x="276" y="28"/>
                  </a:lnTo>
                  <a:lnTo>
                    <a:pt x="262" y="20"/>
                  </a:lnTo>
                  <a:lnTo>
                    <a:pt x="246" y="12"/>
                  </a:lnTo>
                  <a:lnTo>
                    <a:pt x="228" y="6"/>
                  </a:lnTo>
                  <a:lnTo>
                    <a:pt x="212" y="2"/>
                  </a:lnTo>
                  <a:lnTo>
                    <a:pt x="194" y="0"/>
                  </a:lnTo>
                  <a:lnTo>
                    <a:pt x="17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46"/>
            <p:cNvSpPr>
              <a:spLocks/>
            </p:cNvSpPr>
            <p:nvPr/>
          </p:nvSpPr>
          <p:spPr bwMode="auto">
            <a:xfrm>
              <a:off x="3711575" y="1690688"/>
              <a:ext cx="415925" cy="414338"/>
            </a:xfrm>
            <a:custGeom>
              <a:avLst/>
              <a:gdLst>
                <a:gd name="T0" fmla="*/ 128 w 262"/>
                <a:gd name="T1" fmla="*/ 0 h 261"/>
                <a:gd name="T2" fmla="*/ 102 w 262"/>
                <a:gd name="T3" fmla="*/ 4 h 261"/>
                <a:gd name="T4" fmla="*/ 78 w 262"/>
                <a:gd name="T5" fmla="*/ 12 h 261"/>
                <a:gd name="T6" fmla="*/ 56 w 262"/>
                <a:gd name="T7" fmla="*/ 24 h 261"/>
                <a:gd name="T8" fmla="*/ 36 w 262"/>
                <a:gd name="T9" fmla="*/ 40 h 261"/>
                <a:gd name="T10" fmla="*/ 22 w 262"/>
                <a:gd name="T11" fmla="*/ 60 h 261"/>
                <a:gd name="T12" fmla="*/ 10 w 262"/>
                <a:gd name="T13" fmla="*/ 84 h 261"/>
                <a:gd name="T14" fmla="*/ 2 w 262"/>
                <a:gd name="T15" fmla="*/ 108 h 261"/>
                <a:gd name="T16" fmla="*/ 0 w 262"/>
                <a:gd name="T17" fmla="*/ 134 h 261"/>
                <a:gd name="T18" fmla="*/ 2 w 262"/>
                <a:gd name="T19" fmla="*/ 148 h 261"/>
                <a:gd name="T20" fmla="*/ 8 w 262"/>
                <a:gd name="T21" fmla="*/ 172 h 261"/>
                <a:gd name="T22" fmla="*/ 18 w 262"/>
                <a:gd name="T23" fmla="*/ 195 h 261"/>
                <a:gd name="T24" fmla="*/ 32 w 262"/>
                <a:gd name="T25" fmla="*/ 215 h 261"/>
                <a:gd name="T26" fmla="*/ 50 w 262"/>
                <a:gd name="T27" fmla="*/ 233 h 261"/>
                <a:gd name="T28" fmla="*/ 72 w 262"/>
                <a:gd name="T29" fmla="*/ 247 h 261"/>
                <a:gd name="T30" fmla="*/ 96 w 262"/>
                <a:gd name="T31" fmla="*/ 255 h 261"/>
                <a:gd name="T32" fmla="*/ 120 w 262"/>
                <a:gd name="T33" fmla="*/ 261 h 261"/>
                <a:gd name="T34" fmla="*/ 134 w 262"/>
                <a:gd name="T35" fmla="*/ 261 h 261"/>
                <a:gd name="T36" fmla="*/ 160 w 262"/>
                <a:gd name="T37" fmla="*/ 257 h 261"/>
                <a:gd name="T38" fmla="*/ 184 w 262"/>
                <a:gd name="T39" fmla="*/ 249 h 261"/>
                <a:gd name="T40" fmla="*/ 206 w 262"/>
                <a:gd name="T41" fmla="*/ 237 h 261"/>
                <a:gd name="T42" fmla="*/ 226 w 262"/>
                <a:gd name="T43" fmla="*/ 221 h 261"/>
                <a:gd name="T44" fmla="*/ 242 w 262"/>
                <a:gd name="T45" fmla="*/ 201 h 261"/>
                <a:gd name="T46" fmla="*/ 252 w 262"/>
                <a:gd name="T47" fmla="*/ 180 h 261"/>
                <a:gd name="T48" fmla="*/ 260 w 262"/>
                <a:gd name="T49" fmla="*/ 154 h 261"/>
                <a:gd name="T50" fmla="*/ 262 w 262"/>
                <a:gd name="T51" fmla="*/ 128 h 261"/>
                <a:gd name="T52" fmla="*/ 262 w 262"/>
                <a:gd name="T53" fmla="*/ 114 h 261"/>
                <a:gd name="T54" fmla="*/ 256 w 262"/>
                <a:gd name="T55" fmla="*/ 90 h 261"/>
                <a:gd name="T56" fmla="*/ 244 w 262"/>
                <a:gd name="T57" fmla="*/ 66 h 261"/>
                <a:gd name="T58" fmla="*/ 230 w 262"/>
                <a:gd name="T59" fmla="*/ 46 h 261"/>
                <a:gd name="T60" fmla="*/ 212 w 262"/>
                <a:gd name="T61" fmla="*/ 28 h 261"/>
                <a:gd name="T62" fmla="*/ 192 w 262"/>
                <a:gd name="T63" fmla="*/ 14 h 261"/>
                <a:gd name="T64" fmla="*/ 168 w 262"/>
                <a:gd name="T65" fmla="*/ 6 h 261"/>
                <a:gd name="T66" fmla="*/ 142 w 262"/>
                <a:gd name="T6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grpSp>
      <p:grpSp>
        <p:nvGrpSpPr>
          <p:cNvPr id="9" name="Group 101"/>
          <p:cNvGrpSpPr/>
          <p:nvPr/>
        </p:nvGrpSpPr>
        <p:grpSpPr>
          <a:xfrm>
            <a:off x="3494309" y="1251348"/>
            <a:ext cx="1402556" cy="1203722"/>
            <a:chOff x="4267200" y="525463"/>
            <a:chExt cx="1870075" cy="1604963"/>
          </a:xfrm>
        </p:grpSpPr>
        <p:sp>
          <p:nvSpPr>
            <p:cNvPr id="103" name="Freeform 48"/>
            <p:cNvSpPr>
              <a:spLocks/>
            </p:cNvSpPr>
            <p:nvPr/>
          </p:nvSpPr>
          <p:spPr bwMode="auto">
            <a:xfrm>
              <a:off x="4267200" y="1452563"/>
              <a:ext cx="704850" cy="677863"/>
            </a:xfrm>
            <a:custGeom>
              <a:avLst/>
              <a:gdLst>
                <a:gd name="T0" fmla="*/ 264 w 444"/>
                <a:gd name="T1" fmla="*/ 196 h 427"/>
                <a:gd name="T2" fmla="*/ 414 w 444"/>
                <a:gd name="T3" fmla="*/ 427 h 427"/>
                <a:gd name="T4" fmla="*/ 414 w 444"/>
                <a:gd name="T5" fmla="*/ 427 h 427"/>
                <a:gd name="T6" fmla="*/ 444 w 444"/>
                <a:gd name="T7" fmla="*/ 401 h 427"/>
                <a:gd name="T8" fmla="*/ 444 w 444"/>
                <a:gd name="T9" fmla="*/ 401 h 427"/>
                <a:gd name="T10" fmla="*/ 432 w 444"/>
                <a:gd name="T11" fmla="*/ 413 h 427"/>
                <a:gd name="T12" fmla="*/ 284 w 444"/>
                <a:gd name="T13" fmla="*/ 178 h 427"/>
                <a:gd name="T14" fmla="*/ 26 w 444"/>
                <a:gd name="T15" fmla="*/ 0 h 427"/>
                <a:gd name="T16" fmla="*/ 26 w 444"/>
                <a:gd name="T17" fmla="*/ 0 h 427"/>
                <a:gd name="T18" fmla="*/ 0 w 444"/>
                <a:gd name="T19" fmla="*/ 24 h 427"/>
                <a:gd name="T20" fmla="*/ 264 w 444"/>
                <a:gd name="T21" fmla="*/ 19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27">
                  <a:moveTo>
                    <a:pt x="264" y="196"/>
                  </a:moveTo>
                  <a:lnTo>
                    <a:pt x="414" y="427"/>
                  </a:lnTo>
                  <a:lnTo>
                    <a:pt x="414" y="427"/>
                  </a:lnTo>
                  <a:lnTo>
                    <a:pt x="444" y="401"/>
                  </a:lnTo>
                  <a:lnTo>
                    <a:pt x="444" y="401"/>
                  </a:lnTo>
                  <a:lnTo>
                    <a:pt x="432" y="413"/>
                  </a:lnTo>
                  <a:lnTo>
                    <a:pt x="284" y="178"/>
                  </a:lnTo>
                  <a:lnTo>
                    <a:pt x="26" y="0"/>
                  </a:lnTo>
                  <a:lnTo>
                    <a:pt x="26" y="0"/>
                  </a:lnTo>
                  <a:lnTo>
                    <a:pt x="0" y="24"/>
                  </a:lnTo>
                  <a:lnTo>
                    <a:pt x="264" y="19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9"/>
            <p:cNvSpPr>
              <a:spLocks/>
            </p:cNvSpPr>
            <p:nvPr/>
          </p:nvSpPr>
          <p:spPr bwMode="auto">
            <a:xfrm>
              <a:off x="4308475" y="766763"/>
              <a:ext cx="1828800" cy="1341438"/>
            </a:xfrm>
            <a:custGeom>
              <a:avLst/>
              <a:gdLst>
                <a:gd name="T0" fmla="*/ 406 w 1152"/>
                <a:gd name="T1" fmla="*/ 845 h 845"/>
                <a:gd name="T2" fmla="*/ 418 w 1152"/>
                <a:gd name="T3" fmla="*/ 833 h 845"/>
                <a:gd name="T4" fmla="*/ 430 w 1152"/>
                <a:gd name="T5" fmla="*/ 823 h 845"/>
                <a:gd name="T6" fmla="*/ 456 w 1152"/>
                <a:gd name="T7" fmla="*/ 803 h 845"/>
                <a:gd name="T8" fmla="*/ 468 w 1152"/>
                <a:gd name="T9" fmla="*/ 795 h 845"/>
                <a:gd name="T10" fmla="*/ 494 w 1152"/>
                <a:gd name="T11" fmla="*/ 775 h 845"/>
                <a:gd name="T12" fmla="*/ 506 w 1152"/>
                <a:gd name="T13" fmla="*/ 767 h 845"/>
                <a:gd name="T14" fmla="*/ 534 w 1152"/>
                <a:gd name="T15" fmla="*/ 750 h 845"/>
                <a:gd name="T16" fmla="*/ 546 w 1152"/>
                <a:gd name="T17" fmla="*/ 742 h 845"/>
                <a:gd name="T18" fmla="*/ 574 w 1152"/>
                <a:gd name="T19" fmla="*/ 726 h 845"/>
                <a:gd name="T20" fmla="*/ 588 w 1152"/>
                <a:gd name="T21" fmla="*/ 718 h 845"/>
                <a:gd name="T22" fmla="*/ 616 w 1152"/>
                <a:gd name="T23" fmla="*/ 702 h 845"/>
                <a:gd name="T24" fmla="*/ 630 w 1152"/>
                <a:gd name="T25" fmla="*/ 694 h 845"/>
                <a:gd name="T26" fmla="*/ 658 w 1152"/>
                <a:gd name="T27" fmla="*/ 682 h 845"/>
                <a:gd name="T28" fmla="*/ 674 w 1152"/>
                <a:gd name="T29" fmla="*/ 674 h 845"/>
                <a:gd name="T30" fmla="*/ 702 w 1152"/>
                <a:gd name="T31" fmla="*/ 662 h 845"/>
                <a:gd name="T32" fmla="*/ 718 w 1152"/>
                <a:gd name="T33" fmla="*/ 656 h 845"/>
                <a:gd name="T34" fmla="*/ 746 w 1152"/>
                <a:gd name="T35" fmla="*/ 644 h 845"/>
                <a:gd name="T36" fmla="*/ 764 w 1152"/>
                <a:gd name="T37" fmla="*/ 638 h 845"/>
                <a:gd name="T38" fmla="*/ 792 w 1152"/>
                <a:gd name="T39" fmla="*/ 630 h 845"/>
                <a:gd name="T40" fmla="*/ 810 w 1152"/>
                <a:gd name="T41" fmla="*/ 624 h 845"/>
                <a:gd name="T42" fmla="*/ 840 w 1152"/>
                <a:gd name="T43" fmla="*/ 616 h 845"/>
                <a:gd name="T44" fmla="*/ 856 w 1152"/>
                <a:gd name="T45" fmla="*/ 612 h 845"/>
                <a:gd name="T46" fmla="*/ 886 w 1152"/>
                <a:gd name="T47" fmla="*/ 604 h 845"/>
                <a:gd name="T48" fmla="*/ 904 w 1152"/>
                <a:gd name="T49" fmla="*/ 600 h 845"/>
                <a:gd name="T50" fmla="*/ 934 w 1152"/>
                <a:gd name="T51" fmla="*/ 594 h 845"/>
                <a:gd name="T52" fmla="*/ 954 w 1152"/>
                <a:gd name="T53" fmla="*/ 592 h 845"/>
                <a:gd name="T54" fmla="*/ 984 w 1152"/>
                <a:gd name="T55" fmla="*/ 588 h 845"/>
                <a:gd name="T56" fmla="*/ 1004 w 1152"/>
                <a:gd name="T57" fmla="*/ 586 h 845"/>
                <a:gd name="T58" fmla="*/ 1032 w 1152"/>
                <a:gd name="T59" fmla="*/ 582 h 845"/>
                <a:gd name="T60" fmla="*/ 1054 w 1152"/>
                <a:gd name="T61" fmla="*/ 580 h 845"/>
                <a:gd name="T62" fmla="*/ 1082 w 1152"/>
                <a:gd name="T63" fmla="*/ 580 h 845"/>
                <a:gd name="T64" fmla="*/ 1152 w 1152"/>
                <a:gd name="T65" fmla="*/ 308 h 845"/>
                <a:gd name="T66" fmla="*/ 1086 w 1152"/>
                <a:gd name="T67" fmla="*/ 0 h 845"/>
                <a:gd name="T68" fmla="*/ 1086 w 1152"/>
                <a:gd name="T69" fmla="*/ 0 h 845"/>
                <a:gd name="T70" fmla="*/ 1052 w 1152"/>
                <a:gd name="T71" fmla="*/ 2 h 845"/>
                <a:gd name="T72" fmla="*/ 1046 w 1152"/>
                <a:gd name="T73" fmla="*/ 2 h 845"/>
                <a:gd name="T74" fmla="*/ 1006 w 1152"/>
                <a:gd name="T75" fmla="*/ 4 h 845"/>
                <a:gd name="T76" fmla="*/ 1006 w 1152"/>
                <a:gd name="T77" fmla="*/ 4 h 845"/>
                <a:gd name="T78" fmla="*/ 864 w 1152"/>
                <a:gd name="T79" fmla="*/ 20 h 845"/>
                <a:gd name="T80" fmla="*/ 724 w 1152"/>
                <a:gd name="T81" fmla="*/ 48 h 845"/>
                <a:gd name="T82" fmla="*/ 590 w 1152"/>
                <a:gd name="T83" fmla="*/ 88 h 845"/>
                <a:gd name="T84" fmla="*/ 460 w 1152"/>
                <a:gd name="T85" fmla="*/ 136 h 845"/>
                <a:gd name="T86" fmla="*/ 336 w 1152"/>
                <a:gd name="T87" fmla="*/ 196 h 845"/>
                <a:gd name="T88" fmla="*/ 216 w 1152"/>
                <a:gd name="T89" fmla="*/ 266 h 845"/>
                <a:gd name="T90" fmla="*/ 104 w 1152"/>
                <a:gd name="T91" fmla="*/ 346 h 845"/>
                <a:gd name="T92" fmla="*/ 0 w 1152"/>
                <a:gd name="T93" fmla="*/ 432 h 845"/>
                <a:gd name="T94" fmla="*/ 406 w 1152"/>
                <a:gd name="T9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2" h="845">
                  <a:moveTo>
                    <a:pt x="406" y="845"/>
                  </a:moveTo>
                  <a:lnTo>
                    <a:pt x="406" y="845"/>
                  </a:lnTo>
                  <a:lnTo>
                    <a:pt x="418" y="833"/>
                  </a:lnTo>
                  <a:lnTo>
                    <a:pt x="418" y="833"/>
                  </a:lnTo>
                  <a:lnTo>
                    <a:pt x="430" y="823"/>
                  </a:lnTo>
                  <a:lnTo>
                    <a:pt x="430" y="823"/>
                  </a:lnTo>
                  <a:lnTo>
                    <a:pt x="456" y="803"/>
                  </a:lnTo>
                  <a:lnTo>
                    <a:pt x="456" y="803"/>
                  </a:lnTo>
                  <a:lnTo>
                    <a:pt x="468" y="795"/>
                  </a:lnTo>
                  <a:lnTo>
                    <a:pt x="468" y="795"/>
                  </a:lnTo>
                  <a:lnTo>
                    <a:pt x="494" y="775"/>
                  </a:lnTo>
                  <a:lnTo>
                    <a:pt x="494" y="775"/>
                  </a:lnTo>
                  <a:lnTo>
                    <a:pt x="506" y="767"/>
                  </a:lnTo>
                  <a:lnTo>
                    <a:pt x="506" y="767"/>
                  </a:lnTo>
                  <a:lnTo>
                    <a:pt x="534" y="750"/>
                  </a:lnTo>
                  <a:lnTo>
                    <a:pt x="534" y="750"/>
                  </a:lnTo>
                  <a:lnTo>
                    <a:pt x="546" y="742"/>
                  </a:lnTo>
                  <a:lnTo>
                    <a:pt x="546" y="742"/>
                  </a:lnTo>
                  <a:lnTo>
                    <a:pt x="574" y="726"/>
                  </a:lnTo>
                  <a:lnTo>
                    <a:pt x="574" y="726"/>
                  </a:lnTo>
                  <a:lnTo>
                    <a:pt x="588" y="718"/>
                  </a:lnTo>
                  <a:lnTo>
                    <a:pt x="588" y="718"/>
                  </a:lnTo>
                  <a:lnTo>
                    <a:pt x="616" y="702"/>
                  </a:lnTo>
                  <a:lnTo>
                    <a:pt x="616" y="702"/>
                  </a:lnTo>
                  <a:lnTo>
                    <a:pt x="630" y="694"/>
                  </a:lnTo>
                  <a:lnTo>
                    <a:pt x="630" y="694"/>
                  </a:lnTo>
                  <a:lnTo>
                    <a:pt x="658" y="682"/>
                  </a:lnTo>
                  <a:lnTo>
                    <a:pt x="658" y="682"/>
                  </a:lnTo>
                  <a:lnTo>
                    <a:pt x="674" y="674"/>
                  </a:lnTo>
                  <a:lnTo>
                    <a:pt x="674" y="674"/>
                  </a:lnTo>
                  <a:lnTo>
                    <a:pt x="702" y="662"/>
                  </a:lnTo>
                  <a:lnTo>
                    <a:pt x="702" y="662"/>
                  </a:lnTo>
                  <a:lnTo>
                    <a:pt x="718" y="656"/>
                  </a:lnTo>
                  <a:lnTo>
                    <a:pt x="718" y="656"/>
                  </a:lnTo>
                  <a:lnTo>
                    <a:pt x="746" y="644"/>
                  </a:lnTo>
                  <a:lnTo>
                    <a:pt x="746" y="644"/>
                  </a:lnTo>
                  <a:lnTo>
                    <a:pt x="764" y="638"/>
                  </a:lnTo>
                  <a:lnTo>
                    <a:pt x="764" y="638"/>
                  </a:lnTo>
                  <a:lnTo>
                    <a:pt x="792" y="630"/>
                  </a:lnTo>
                  <a:lnTo>
                    <a:pt x="792" y="630"/>
                  </a:lnTo>
                  <a:lnTo>
                    <a:pt x="810" y="624"/>
                  </a:lnTo>
                  <a:lnTo>
                    <a:pt x="810" y="624"/>
                  </a:lnTo>
                  <a:lnTo>
                    <a:pt x="840" y="616"/>
                  </a:lnTo>
                  <a:lnTo>
                    <a:pt x="840" y="616"/>
                  </a:lnTo>
                  <a:lnTo>
                    <a:pt x="856" y="612"/>
                  </a:lnTo>
                  <a:lnTo>
                    <a:pt x="856" y="612"/>
                  </a:lnTo>
                  <a:lnTo>
                    <a:pt x="886" y="604"/>
                  </a:lnTo>
                  <a:lnTo>
                    <a:pt x="886" y="604"/>
                  </a:lnTo>
                  <a:lnTo>
                    <a:pt x="904" y="600"/>
                  </a:lnTo>
                  <a:lnTo>
                    <a:pt x="904" y="600"/>
                  </a:lnTo>
                  <a:lnTo>
                    <a:pt x="934" y="594"/>
                  </a:lnTo>
                  <a:lnTo>
                    <a:pt x="934" y="594"/>
                  </a:lnTo>
                  <a:lnTo>
                    <a:pt x="954" y="592"/>
                  </a:lnTo>
                  <a:lnTo>
                    <a:pt x="954" y="592"/>
                  </a:lnTo>
                  <a:lnTo>
                    <a:pt x="984" y="588"/>
                  </a:lnTo>
                  <a:lnTo>
                    <a:pt x="984" y="588"/>
                  </a:lnTo>
                  <a:lnTo>
                    <a:pt x="1004" y="586"/>
                  </a:lnTo>
                  <a:lnTo>
                    <a:pt x="1004" y="586"/>
                  </a:lnTo>
                  <a:lnTo>
                    <a:pt x="1032" y="582"/>
                  </a:lnTo>
                  <a:lnTo>
                    <a:pt x="1032" y="582"/>
                  </a:lnTo>
                  <a:lnTo>
                    <a:pt x="1054" y="580"/>
                  </a:lnTo>
                  <a:lnTo>
                    <a:pt x="1054" y="580"/>
                  </a:lnTo>
                  <a:lnTo>
                    <a:pt x="1082" y="580"/>
                  </a:lnTo>
                  <a:lnTo>
                    <a:pt x="1082" y="580"/>
                  </a:lnTo>
                  <a:lnTo>
                    <a:pt x="1094" y="578"/>
                  </a:lnTo>
                  <a:lnTo>
                    <a:pt x="1152" y="308"/>
                  </a:lnTo>
                  <a:lnTo>
                    <a:pt x="1086" y="0"/>
                  </a:lnTo>
                  <a:lnTo>
                    <a:pt x="1086" y="0"/>
                  </a:lnTo>
                  <a:lnTo>
                    <a:pt x="1086" y="0"/>
                  </a:lnTo>
                  <a:lnTo>
                    <a:pt x="1086" y="0"/>
                  </a:lnTo>
                  <a:lnTo>
                    <a:pt x="1052" y="2"/>
                  </a:lnTo>
                  <a:lnTo>
                    <a:pt x="1052" y="2"/>
                  </a:lnTo>
                  <a:lnTo>
                    <a:pt x="1046" y="2"/>
                  </a:lnTo>
                  <a:lnTo>
                    <a:pt x="1046" y="2"/>
                  </a:lnTo>
                  <a:lnTo>
                    <a:pt x="1006" y="4"/>
                  </a:lnTo>
                  <a:lnTo>
                    <a:pt x="1006" y="4"/>
                  </a:lnTo>
                  <a:lnTo>
                    <a:pt x="1006" y="4"/>
                  </a:lnTo>
                  <a:lnTo>
                    <a:pt x="1006" y="4"/>
                  </a:lnTo>
                  <a:lnTo>
                    <a:pt x="934" y="10"/>
                  </a:lnTo>
                  <a:lnTo>
                    <a:pt x="864" y="20"/>
                  </a:lnTo>
                  <a:lnTo>
                    <a:pt x="794" y="32"/>
                  </a:lnTo>
                  <a:lnTo>
                    <a:pt x="724" y="48"/>
                  </a:lnTo>
                  <a:lnTo>
                    <a:pt x="656" y="66"/>
                  </a:lnTo>
                  <a:lnTo>
                    <a:pt x="590" y="88"/>
                  </a:lnTo>
                  <a:lnTo>
                    <a:pt x="524" y="110"/>
                  </a:lnTo>
                  <a:lnTo>
                    <a:pt x="460" y="136"/>
                  </a:lnTo>
                  <a:lnTo>
                    <a:pt x="396" y="166"/>
                  </a:lnTo>
                  <a:lnTo>
                    <a:pt x="336" y="196"/>
                  </a:lnTo>
                  <a:lnTo>
                    <a:pt x="276" y="230"/>
                  </a:lnTo>
                  <a:lnTo>
                    <a:pt x="216" y="266"/>
                  </a:lnTo>
                  <a:lnTo>
                    <a:pt x="160" y="304"/>
                  </a:lnTo>
                  <a:lnTo>
                    <a:pt x="104" y="346"/>
                  </a:lnTo>
                  <a:lnTo>
                    <a:pt x="52" y="388"/>
                  </a:lnTo>
                  <a:lnTo>
                    <a:pt x="0" y="432"/>
                  </a:lnTo>
                  <a:lnTo>
                    <a:pt x="258" y="610"/>
                  </a:lnTo>
                  <a:lnTo>
                    <a:pt x="406" y="84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50"/>
            <p:cNvSpPr>
              <a:spLocks/>
            </p:cNvSpPr>
            <p:nvPr/>
          </p:nvSpPr>
          <p:spPr bwMode="auto">
            <a:xfrm>
              <a:off x="5356225" y="525463"/>
              <a:ext cx="568325" cy="568325"/>
            </a:xfrm>
            <a:custGeom>
              <a:avLst/>
              <a:gdLst>
                <a:gd name="T0" fmla="*/ 302 w 358"/>
                <a:gd name="T1" fmla="*/ 50 h 358"/>
                <a:gd name="T2" fmla="*/ 274 w 358"/>
                <a:gd name="T3" fmla="*/ 28 h 358"/>
                <a:gd name="T4" fmla="*/ 242 w 358"/>
                <a:gd name="T5" fmla="*/ 12 h 358"/>
                <a:gd name="T6" fmla="*/ 210 w 358"/>
                <a:gd name="T7" fmla="*/ 2 h 358"/>
                <a:gd name="T8" fmla="*/ 174 w 358"/>
                <a:gd name="T9" fmla="*/ 0 h 358"/>
                <a:gd name="T10" fmla="*/ 140 w 358"/>
                <a:gd name="T11" fmla="*/ 4 h 358"/>
                <a:gd name="T12" fmla="*/ 108 w 358"/>
                <a:gd name="T13" fmla="*/ 14 h 358"/>
                <a:gd name="T14" fmla="*/ 76 w 358"/>
                <a:gd name="T15" fmla="*/ 32 h 358"/>
                <a:gd name="T16" fmla="*/ 50 w 358"/>
                <a:gd name="T17" fmla="*/ 56 h 358"/>
                <a:gd name="T18" fmla="*/ 38 w 358"/>
                <a:gd name="T19" fmla="*/ 68 h 358"/>
                <a:gd name="T20" fmla="*/ 18 w 358"/>
                <a:gd name="T21" fmla="*/ 100 h 358"/>
                <a:gd name="T22" fmla="*/ 6 w 358"/>
                <a:gd name="T23" fmla="*/ 132 h 358"/>
                <a:gd name="T24" fmla="*/ 0 w 358"/>
                <a:gd name="T25" fmla="*/ 166 h 358"/>
                <a:gd name="T26" fmla="*/ 0 w 358"/>
                <a:gd name="T27" fmla="*/ 200 h 358"/>
                <a:gd name="T28" fmla="*/ 8 w 358"/>
                <a:gd name="T29" fmla="*/ 234 h 358"/>
                <a:gd name="T30" fmla="*/ 22 w 358"/>
                <a:gd name="T31" fmla="*/ 266 h 358"/>
                <a:gd name="T32" fmla="*/ 42 w 358"/>
                <a:gd name="T33" fmla="*/ 296 h 358"/>
                <a:gd name="T34" fmla="*/ 54 w 358"/>
                <a:gd name="T35" fmla="*/ 308 h 358"/>
                <a:gd name="T36" fmla="*/ 84 w 358"/>
                <a:gd name="T37" fmla="*/ 330 h 358"/>
                <a:gd name="T38" fmla="*/ 116 w 358"/>
                <a:gd name="T39" fmla="*/ 346 h 358"/>
                <a:gd name="T40" fmla="*/ 148 w 358"/>
                <a:gd name="T41" fmla="*/ 356 h 358"/>
                <a:gd name="T42" fmla="*/ 182 w 358"/>
                <a:gd name="T43" fmla="*/ 358 h 358"/>
                <a:gd name="T44" fmla="*/ 216 w 358"/>
                <a:gd name="T45" fmla="*/ 354 h 358"/>
                <a:gd name="T46" fmla="*/ 250 w 358"/>
                <a:gd name="T47" fmla="*/ 344 h 358"/>
                <a:gd name="T48" fmla="*/ 280 w 358"/>
                <a:gd name="T49" fmla="*/ 326 h 358"/>
                <a:gd name="T50" fmla="*/ 308 w 358"/>
                <a:gd name="T51" fmla="*/ 302 h 358"/>
                <a:gd name="T52" fmla="*/ 320 w 358"/>
                <a:gd name="T53" fmla="*/ 288 h 358"/>
                <a:gd name="T54" fmla="*/ 340 w 358"/>
                <a:gd name="T55" fmla="*/ 258 h 358"/>
                <a:gd name="T56" fmla="*/ 352 w 358"/>
                <a:gd name="T57" fmla="*/ 226 h 358"/>
                <a:gd name="T58" fmla="*/ 358 w 358"/>
                <a:gd name="T59" fmla="*/ 192 h 358"/>
                <a:gd name="T60" fmla="*/ 356 w 358"/>
                <a:gd name="T61" fmla="*/ 158 h 358"/>
                <a:gd name="T62" fmla="*/ 350 w 358"/>
                <a:gd name="T63" fmla="*/ 124 h 358"/>
                <a:gd name="T64" fmla="*/ 336 w 358"/>
                <a:gd name="T65" fmla="*/ 92 h 358"/>
                <a:gd name="T66" fmla="*/ 316 w 358"/>
                <a:gd name="T67" fmla="*/ 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2" y="50"/>
                  </a:moveTo>
                  <a:lnTo>
                    <a:pt x="302" y="50"/>
                  </a:lnTo>
                  <a:lnTo>
                    <a:pt x="288" y="38"/>
                  </a:lnTo>
                  <a:lnTo>
                    <a:pt x="274" y="28"/>
                  </a:lnTo>
                  <a:lnTo>
                    <a:pt x="258" y="18"/>
                  </a:lnTo>
                  <a:lnTo>
                    <a:pt x="242" y="12"/>
                  </a:lnTo>
                  <a:lnTo>
                    <a:pt x="226" y="6"/>
                  </a:lnTo>
                  <a:lnTo>
                    <a:pt x="210" y="2"/>
                  </a:lnTo>
                  <a:lnTo>
                    <a:pt x="192" y="0"/>
                  </a:lnTo>
                  <a:lnTo>
                    <a:pt x="174" y="0"/>
                  </a:lnTo>
                  <a:lnTo>
                    <a:pt x="158" y="0"/>
                  </a:lnTo>
                  <a:lnTo>
                    <a:pt x="140" y="4"/>
                  </a:lnTo>
                  <a:lnTo>
                    <a:pt x="124" y="8"/>
                  </a:lnTo>
                  <a:lnTo>
                    <a:pt x="108" y="14"/>
                  </a:lnTo>
                  <a:lnTo>
                    <a:pt x="92" y="22"/>
                  </a:lnTo>
                  <a:lnTo>
                    <a:pt x="76" y="32"/>
                  </a:lnTo>
                  <a:lnTo>
                    <a:pt x="62" y="42"/>
                  </a:lnTo>
                  <a:lnTo>
                    <a:pt x="50" y="56"/>
                  </a:lnTo>
                  <a:lnTo>
                    <a:pt x="50" y="56"/>
                  </a:lnTo>
                  <a:lnTo>
                    <a:pt x="38" y="68"/>
                  </a:lnTo>
                  <a:lnTo>
                    <a:pt x="26" y="84"/>
                  </a:lnTo>
                  <a:lnTo>
                    <a:pt x="18" y="100"/>
                  </a:lnTo>
                  <a:lnTo>
                    <a:pt x="12" y="116"/>
                  </a:lnTo>
                  <a:lnTo>
                    <a:pt x="6" y="132"/>
                  </a:lnTo>
                  <a:lnTo>
                    <a:pt x="2" y="148"/>
                  </a:lnTo>
                  <a:lnTo>
                    <a:pt x="0" y="166"/>
                  </a:lnTo>
                  <a:lnTo>
                    <a:pt x="0" y="182"/>
                  </a:lnTo>
                  <a:lnTo>
                    <a:pt x="0" y="200"/>
                  </a:lnTo>
                  <a:lnTo>
                    <a:pt x="4" y="218"/>
                  </a:lnTo>
                  <a:lnTo>
                    <a:pt x="8" y="234"/>
                  </a:lnTo>
                  <a:lnTo>
                    <a:pt x="14" y="250"/>
                  </a:lnTo>
                  <a:lnTo>
                    <a:pt x="22" y="266"/>
                  </a:lnTo>
                  <a:lnTo>
                    <a:pt x="32" y="280"/>
                  </a:lnTo>
                  <a:lnTo>
                    <a:pt x="42" y="296"/>
                  </a:lnTo>
                  <a:lnTo>
                    <a:pt x="54" y="308"/>
                  </a:lnTo>
                  <a:lnTo>
                    <a:pt x="54" y="308"/>
                  </a:lnTo>
                  <a:lnTo>
                    <a:pt x="68" y="320"/>
                  </a:lnTo>
                  <a:lnTo>
                    <a:pt x="84" y="330"/>
                  </a:lnTo>
                  <a:lnTo>
                    <a:pt x="100" y="340"/>
                  </a:lnTo>
                  <a:lnTo>
                    <a:pt x="116"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6" y="316"/>
                  </a:lnTo>
                  <a:lnTo>
                    <a:pt x="308" y="302"/>
                  </a:lnTo>
                  <a:lnTo>
                    <a:pt x="308" y="302"/>
                  </a:lnTo>
                  <a:lnTo>
                    <a:pt x="320" y="288"/>
                  </a:lnTo>
                  <a:lnTo>
                    <a:pt x="330" y="274"/>
                  </a:lnTo>
                  <a:lnTo>
                    <a:pt x="340" y="258"/>
                  </a:lnTo>
                  <a:lnTo>
                    <a:pt x="346" y="242"/>
                  </a:lnTo>
                  <a:lnTo>
                    <a:pt x="352" y="226"/>
                  </a:lnTo>
                  <a:lnTo>
                    <a:pt x="356" y="210"/>
                  </a:lnTo>
                  <a:lnTo>
                    <a:pt x="358" y="192"/>
                  </a:lnTo>
                  <a:lnTo>
                    <a:pt x="358" y="174"/>
                  </a:lnTo>
                  <a:lnTo>
                    <a:pt x="356" y="158"/>
                  </a:lnTo>
                  <a:lnTo>
                    <a:pt x="354" y="140"/>
                  </a:lnTo>
                  <a:lnTo>
                    <a:pt x="350" y="124"/>
                  </a:lnTo>
                  <a:lnTo>
                    <a:pt x="344" y="108"/>
                  </a:lnTo>
                  <a:lnTo>
                    <a:pt x="336" y="92"/>
                  </a:lnTo>
                  <a:lnTo>
                    <a:pt x="326" y="76"/>
                  </a:lnTo>
                  <a:lnTo>
                    <a:pt x="316" y="62"/>
                  </a:lnTo>
                  <a:lnTo>
                    <a:pt x="302" y="5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52"/>
            <p:cNvSpPr>
              <a:spLocks/>
            </p:cNvSpPr>
            <p:nvPr/>
          </p:nvSpPr>
          <p:spPr bwMode="auto">
            <a:xfrm>
              <a:off x="5432425" y="601663"/>
              <a:ext cx="415925" cy="415925"/>
            </a:xfrm>
            <a:custGeom>
              <a:avLst/>
              <a:gdLst>
                <a:gd name="T0" fmla="*/ 222 w 262"/>
                <a:gd name="T1" fmla="*/ 36 h 262"/>
                <a:gd name="T2" fmla="*/ 200 w 262"/>
                <a:gd name="T3" fmla="*/ 20 h 262"/>
                <a:gd name="T4" fmla="*/ 178 w 262"/>
                <a:gd name="T5" fmla="*/ 8 h 262"/>
                <a:gd name="T6" fmla="*/ 152 w 262"/>
                <a:gd name="T7" fmla="*/ 2 h 262"/>
                <a:gd name="T8" fmla="*/ 128 w 262"/>
                <a:gd name="T9" fmla="*/ 0 h 262"/>
                <a:gd name="T10" fmla="*/ 102 w 262"/>
                <a:gd name="T11" fmla="*/ 4 h 262"/>
                <a:gd name="T12" fmla="*/ 78 w 262"/>
                <a:gd name="T13" fmla="*/ 10 h 262"/>
                <a:gd name="T14" fmla="*/ 56 w 262"/>
                <a:gd name="T15" fmla="*/ 24 h 262"/>
                <a:gd name="T16" fmla="*/ 36 w 262"/>
                <a:gd name="T17" fmla="*/ 40 h 262"/>
                <a:gd name="T18" fmla="*/ 28 w 262"/>
                <a:gd name="T19" fmla="*/ 50 h 262"/>
                <a:gd name="T20" fmla="*/ 14 w 262"/>
                <a:gd name="T21" fmla="*/ 72 h 262"/>
                <a:gd name="T22" fmla="*/ 4 w 262"/>
                <a:gd name="T23" fmla="*/ 96 h 262"/>
                <a:gd name="T24" fmla="*/ 0 w 262"/>
                <a:gd name="T25" fmla="*/ 122 h 262"/>
                <a:gd name="T26" fmla="*/ 2 w 262"/>
                <a:gd name="T27" fmla="*/ 146 h 262"/>
                <a:gd name="T28" fmla="*/ 6 w 262"/>
                <a:gd name="T29" fmla="*/ 170 h 262"/>
                <a:gd name="T30" fmla="*/ 16 w 262"/>
                <a:gd name="T31" fmla="*/ 194 h 262"/>
                <a:gd name="T32" fmla="*/ 32 w 262"/>
                <a:gd name="T33" fmla="*/ 216 h 262"/>
                <a:gd name="T34" fmla="*/ 40 w 262"/>
                <a:gd name="T35" fmla="*/ 226 h 262"/>
                <a:gd name="T36" fmla="*/ 62 w 262"/>
                <a:gd name="T37" fmla="*/ 242 h 262"/>
                <a:gd name="T38" fmla="*/ 84 w 262"/>
                <a:gd name="T39" fmla="*/ 254 h 262"/>
                <a:gd name="T40" fmla="*/ 108 w 262"/>
                <a:gd name="T41" fmla="*/ 260 h 262"/>
                <a:gd name="T42" fmla="*/ 134 w 262"/>
                <a:gd name="T43" fmla="*/ 262 h 262"/>
                <a:gd name="T44" fmla="*/ 158 w 262"/>
                <a:gd name="T45" fmla="*/ 258 h 262"/>
                <a:gd name="T46" fmla="*/ 182 w 262"/>
                <a:gd name="T47" fmla="*/ 250 h 262"/>
                <a:gd name="T48" fmla="*/ 206 w 262"/>
                <a:gd name="T49" fmla="*/ 238 h 262"/>
                <a:gd name="T50" fmla="*/ 226 w 262"/>
                <a:gd name="T51" fmla="*/ 222 h 262"/>
                <a:gd name="T52" fmla="*/ 234 w 262"/>
                <a:gd name="T53" fmla="*/ 212 h 262"/>
                <a:gd name="T54" fmla="*/ 248 w 262"/>
                <a:gd name="T55" fmla="*/ 190 h 262"/>
                <a:gd name="T56" fmla="*/ 256 w 262"/>
                <a:gd name="T57" fmla="*/ 166 h 262"/>
                <a:gd name="T58" fmla="*/ 262 w 262"/>
                <a:gd name="T59" fmla="*/ 140 h 262"/>
                <a:gd name="T60" fmla="*/ 260 w 262"/>
                <a:gd name="T61" fmla="*/ 116 h 262"/>
                <a:gd name="T62" fmla="*/ 256 w 262"/>
                <a:gd name="T63" fmla="*/ 90 h 262"/>
                <a:gd name="T64" fmla="*/ 246 w 262"/>
                <a:gd name="T65" fmla="*/ 68 h 262"/>
                <a:gd name="T66" fmla="*/ 230 w 262"/>
                <a:gd name="T67" fmla="*/ 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2">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grpSp>
      <p:sp>
        <p:nvSpPr>
          <p:cNvPr id="109" name="TextBox 108"/>
          <p:cNvSpPr txBox="1"/>
          <p:nvPr/>
        </p:nvSpPr>
        <p:spPr>
          <a:xfrm>
            <a:off x="5633635" y="511071"/>
            <a:ext cx="322337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most appropriate organizational format as the E-Waste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IndWMP</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is a public interest Plan dealing with the problems of the “commons”/public</a:t>
            </a:r>
          </a:p>
        </p:txBody>
      </p:sp>
      <p:sp>
        <p:nvSpPr>
          <p:cNvPr id="112" name="TextBox 111"/>
          <p:cNvSpPr txBox="1"/>
          <p:nvPr/>
        </p:nvSpPr>
        <p:spPr>
          <a:xfrm>
            <a:off x="7074127" y="1899519"/>
            <a:ext cx="2022412" cy="15465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An NPC’s shareholders are technically public interest groups – accommodates the multi-stakeholder nature &amp; cooperative governance framework of the Plan</a:t>
            </a:r>
          </a:p>
        </p:txBody>
      </p:sp>
      <p:sp>
        <p:nvSpPr>
          <p:cNvPr id="115" name="TextBox 114"/>
          <p:cNvSpPr txBox="1"/>
          <p:nvPr/>
        </p:nvSpPr>
        <p:spPr>
          <a:xfrm>
            <a:off x="6884643" y="4141289"/>
            <a:ext cx="2027695" cy="11310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assets of the company will always serve the goals of a similar organization (in the event of liquidation)</a:t>
            </a:r>
          </a:p>
        </p:txBody>
      </p:sp>
      <p:sp>
        <p:nvSpPr>
          <p:cNvPr id="127" name="TextBox 126"/>
          <p:cNvSpPr txBox="1"/>
          <p:nvPr/>
        </p:nvSpPr>
        <p:spPr>
          <a:xfrm>
            <a:off x="5308161" y="5677707"/>
            <a:ext cx="2018532" cy="7155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Directors of the company may not share in the profits of the company</a:t>
            </a:r>
          </a:p>
        </p:txBody>
      </p:sp>
      <p:sp>
        <p:nvSpPr>
          <p:cNvPr id="128" name="Rectangle 127"/>
          <p:cNvSpPr/>
          <p:nvPr/>
        </p:nvSpPr>
        <p:spPr>
          <a:xfrm>
            <a:off x="-6290" y="0"/>
            <a:ext cx="70058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tx1"/>
                </a:solidFill>
                <a:effectLst/>
                <a:uLnTx/>
                <a:uFillTx/>
                <a:latin typeface="Trebuchet MS" panose="020B0603020202020204" pitchFamily="34" charset="0"/>
              </a:rPr>
              <a:t>ERA as a Non-Profit Company</a:t>
            </a:r>
          </a:p>
        </p:txBody>
      </p:sp>
      <p:sp>
        <p:nvSpPr>
          <p:cNvPr id="134" name="TextBox 133"/>
          <p:cNvSpPr txBox="1"/>
          <p:nvPr/>
        </p:nvSpPr>
        <p:spPr>
          <a:xfrm>
            <a:off x="1103191" y="174495"/>
            <a:ext cx="3223373" cy="1546577"/>
          </a:xfrm>
          <a:prstGeom prst="rect">
            <a:avLst/>
          </a:prstGeom>
          <a:noFill/>
        </p:spPr>
        <p:txBody>
          <a:bodyPr wrap="square" rtlCol="0">
            <a:spAutoFit/>
          </a:bodyPr>
          <a:lstStyle/>
          <a:p>
            <a:r>
              <a:rPr lang="en-US" sz="1350" dirty="0"/>
              <a:t>Directors and staff of the ERA need to ensure that no sensitive and anti-competitive trade data is disclosed, wittingly or unwittingly, to any party, where such disclosure can prejudice or be can be reasonably anticipated to prejudice that party in the market-place</a:t>
            </a:r>
          </a:p>
        </p:txBody>
      </p:sp>
      <p:grpSp>
        <p:nvGrpSpPr>
          <p:cNvPr id="10" name="Group 134"/>
          <p:cNvGrpSpPr/>
          <p:nvPr/>
        </p:nvGrpSpPr>
        <p:grpSpPr>
          <a:xfrm>
            <a:off x="955857" y="2082174"/>
            <a:ext cx="2029036" cy="1258705"/>
            <a:chOff x="1177878" y="852214"/>
            <a:chExt cx="2705381" cy="1678271"/>
          </a:xfrm>
        </p:grpSpPr>
        <p:sp>
          <p:nvSpPr>
            <p:cNvPr id="136" name="TextBox 135"/>
            <p:cNvSpPr txBox="1"/>
            <p:nvPr/>
          </p:nvSpPr>
          <p:spPr>
            <a:xfrm>
              <a:off x="1177878" y="852214"/>
              <a:ext cx="2705381"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7" name="TextBox 136"/>
            <p:cNvSpPr txBox="1"/>
            <p:nvPr/>
          </p:nvSpPr>
          <p:spPr>
            <a:xfrm>
              <a:off x="1186710" y="1022382"/>
              <a:ext cx="2595734" cy="1508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Clear safeguards against conflicts of interest &amp; corrupt behavior will be developed by the board of ERA</a:t>
              </a:r>
            </a:p>
          </p:txBody>
        </p:sp>
      </p:grpSp>
      <p:sp>
        <p:nvSpPr>
          <p:cNvPr id="140" name="TextBox 139"/>
          <p:cNvSpPr txBox="1"/>
          <p:nvPr/>
        </p:nvSpPr>
        <p:spPr>
          <a:xfrm>
            <a:off x="929775" y="3896999"/>
            <a:ext cx="1875479" cy="13388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At no stage may a director be involved in a determination or award wherefrom s/he stands to gain personally &amp; financially</a:t>
            </a:r>
          </a:p>
        </p:txBody>
      </p:sp>
      <p:sp>
        <p:nvSpPr>
          <p:cNvPr id="143" name="TextBox 142"/>
          <p:cNvSpPr txBox="1"/>
          <p:nvPr/>
        </p:nvSpPr>
        <p:spPr>
          <a:xfrm>
            <a:off x="1985288" y="5475686"/>
            <a:ext cx="259099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Directors of the company may also only be fairly remunerated for the services which they render to the company</a:t>
            </a:r>
          </a:p>
        </p:txBody>
      </p:sp>
      <p:pic>
        <p:nvPicPr>
          <p:cNvPr id="116" name="Picture 115" descr="cid:ii_ji3l57152_163d6dbb9185b280">
            <a:extLst>
              <a:ext uri="{FF2B5EF4-FFF2-40B4-BE49-F238E27FC236}">
                <a16:creationId xmlns:a16="http://schemas.microsoft.com/office/drawing/2014/main" xmlns="" id="{43319233-4210-4E41-9E52-212E2E2A0552}"/>
              </a:ext>
            </a:extLst>
          </p:cNvPr>
          <p:cNvPicPr>
            <a:picLocks noChangeAspect="1"/>
          </p:cNvPicPr>
          <p:nvPr/>
        </p:nvPicPr>
        <p:blipFill>
          <a:blip r:embed="rId2" r:link="rId3"/>
          <a:srcRect l="8844" t="27664" r="8390" b="31973"/>
          <a:stretch>
            <a:fillRect/>
          </a:stretch>
        </p:blipFill>
        <p:spPr bwMode="auto">
          <a:xfrm>
            <a:off x="3793000" y="2871665"/>
            <a:ext cx="2226800" cy="1090735"/>
          </a:xfrm>
          <a:prstGeom prst="rect">
            <a:avLst/>
          </a:prstGeom>
          <a:noFill/>
          <a:ln w="9525">
            <a:noFill/>
            <a:miter lim="800000"/>
            <a:headEnd/>
            <a:tailEnd/>
          </a:ln>
        </p:spPr>
      </p:pic>
      <p:sp>
        <p:nvSpPr>
          <p:cNvPr id="117" name="TextBox 116">
            <a:extLst>
              <a:ext uri="{FF2B5EF4-FFF2-40B4-BE49-F238E27FC236}">
                <a16:creationId xmlns:a16="http://schemas.microsoft.com/office/drawing/2014/main" xmlns="" id="{83247262-FD38-4F1F-ACC6-0171FF14E7A2}"/>
              </a:ext>
            </a:extLst>
          </p:cNvPr>
          <p:cNvSpPr txBox="1"/>
          <p:nvPr/>
        </p:nvSpPr>
        <p:spPr>
          <a:xfrm>
            <a:off x="7543800" y="6474023"/>
            <a:ext cx="2362200" cy="307777"/>
          </a:xfrm>
          <a:prstGeom prst="rect">
            <a:avLst/>
          </a:prstGeom>
          <a:noFill/>
        </p:spPr>
        <p:txBody>
          <a:bodyPr wrap="square" rtlCol="0">
            <a:spAutoFit/>
          </a:bodyPr>
          <a:lstStyle/>
          <a:p>
            <a:r>
              <a:rPr lang="en-ZA" sz="1400" dirty="0"/>
              <a:t>www.eranpc.co.za</a:t>
            </a:r>
          </a:p>
        </p:txBody>
      </p:sp>
    </p:spTree>
    <p:extLst>
      <p:ext uri="{BB962C8B-B14F-4D97-AF65-F5344CB8AC3E}">
        <p14:creationId xmlns:p14="http://schemas.microsoft.com/office/powerpoint/2010/main" xmlns="" val="300899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500"/>
                                        <p:tgtEl>
                                          <p:spTgt spid="1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fade">
                                      <p:cBhvr>
                                        <p:cTn id="50" dur="500"/>
                                        <p:tgtEl>
                                          <p:spTgt spid="1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fade">
                                      <p:cBhvr>
                                        <p:cTn id="6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2" grpId="0"/>
      <p:bldP spid="115" grpId="0"/>
      <p:bldP spid="127" grpId="0"/>
      <p:bldP spid="134" grpId="0"/>
      <p:bldP spid="140" grpId="0"/>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Composition of ERA Board</a:t>
            </a:r>
          </a:p>
        </p:txBody>
      </p:sp>
      <p:sp>
        <p:nvSpPr>
          <p:cNvPr id="3" name="Content Placeholder 2"/>
          <p:cNvSpPr>
            <a:spLocks noGrp="1"/>
          </p:cNvSpPr>
          <p:nvPr>
            <p:ph idx="1"/>
          </p:nvPr>
        </p:nvSpPr>
        <p:spPr>
          <a:xfrm>
            <a:off x="381000" y="1758027"/>
            <a:ext cx="6858001" cy="3880773"/>
          </a:xfrm>
        </p:spPr>
        <p:txBody>
          <a:bodyPr>
            <a:normAutofit/>
          </a:bodyPr>
          <a:lstStyle/>
          <a:p>
            <a:pPr lvl="0"/>
            <a:r>
              <a:rPr lang="en-GB" sz="1600" dirty="0"/>
              <a:t>Board members of ERA will comprise ten office bearers of which one will be the ex-officio Managing Director. </a:t>
            </a:r>
          </a:p>
          <a:p>
            <a:pPr lvl="0"/>
            <a:r>
              <a:rPr lang="en-GB" sz="1600" dirty="0"/>
              <a:t>Remaining 9 office bearer positions will be made up of two nominees from the following sectors:</a:t>
            </a:r>
            <a:endParaRPr lang="en-US" sz="1600" dirty="0"/>
          </a:p>
          <a:p>
            <a:pPr lvl="0"/>
            <a:r>
              <a:rPr lang="en-GB" sz="1600" dirty="0"/>
              <a:t>Producers’ Associations (importers, OEMs and manufacturers)</a:t>
            </a:r>
            <a:endParaRPr lang="en-US" sz="1600" dirty="0"/>
          </a:p>
          <a:p>
            <a:pPr lvl="0"/>
            <a:r>
              <a:rPr lang="en-GB" sz="1600" dirty="0"/>
              <a:t>Recyclers’ Associations</a:t>
            </a:r>
            <a:endParaRPr lang="en-US" sz="1600" dirty="0"/>
          </a:p>
          <a:p>
            <a:pPr lvl="0"/>
            <a:r>
              <a:rPr lang="en-GB" sz="1600" dirty="0"/>
              <a:t>Retailers’ Associations</a:t>
            </a:r>
            <a:endParaRPr lang="en-US" sz="1600" dirty="0"/>
          </a:p>
          <a:p>
            <a:pPr lvl="0"/>
            <a:r>
              <a:rPr lang="en-GB" sz="1600" dirty="0"/>
              <a:t>The remaining 3 office bearers will be nominated from among community enterprise interests, as well as expertise from the legal, financial or academic fields.</a:t>
            </a:r>
            <a:endParaRPr lang="en-US" sz="1600" dirty="0"/>
          </a:p>
          <a:p>
            <a:endParaRPr lang="en-US" dirty="0"/>
          </a:p>
        </p:txBody>
      </p:sp>
      <p:sp>
        <p:nvSpPr>
          <p:cNvPr id="6" name="TextBox 5">
            <a:extLst>
              <a:ext uri="{FF2B5EF4-FFF2-40B4-BE49-F238E27FC236}">
                <a16:creationId xmlns="" xmlns:a16="http://schemas.microsoft.com/office/drawing/2014/main" id="{412945CB-68DB-40B8-BFE1-92BA05A6C01C}"/>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9896E4FA-8178-4434-93C9-9253DC64CB25}"/>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Why the IndWMP?</a:t>
            </a:r>
          </a:p>
        </p:txBody>
      </p:sp>
      <p:sp>
        <p:nvSpPr>
          <p:cNvPr id="3" name="Content Placeholder 2"/>
          <p:cNvSpPr>
            <a:spLocks noGrp="1"/>
          </p:cNvSpPr>
          <p:nvPr>
            <p:ph idx="1"/>
          </p:nvPr>
        </p:nvSpPr>
        <p:spPr>
          <a:xfrm>
            <a:off x="609599" y="1676400"/>
            <a:ext cx="6347714" cy="3880773"/>
          </a:xfrm>
        </p:spPr>
        <p:txBody>
          <a:bodyPr>
            <a:normAutofit fontScale="92500" lnSpcReduction="10000"/>
          </a:bodyPr>
          <a:lstStyle/>
          <a:p>
            <a:r>
              <a:rPr lang="en-US" sz="1700" dirty="0"/>
              <a:t>Address Effective E-Waste Management </a:t>
            </a:r>
          </a:p>
          <a:p>
            <a:r>
              <a:rPr lang="en-US" sz="1700" dirty="0"/>
              <a:t>Properly </a:t>
            </a:r>
            <a:r>
              <a:rPr lang="en-US" sz="1700" dirty="0" err="1"/>
              <a:t>Costed</a:t>
            </a:r>
            <a:r>
              <a:rPr lang="en-US" sz="1700" dirty="0"/>
              <a:t> E-waste Management</a:t>
            </a:r>
          </a:p>
          <a:p>
            <a:r>
              <a:rPr lang="en-US" sz="1700" dirty="0"/>
              <a:t>Producer Pays principle – EPR</a:t>
            </a:r>
          </a:p>
          <a:p>
            <a:r>
              <a:rPr lang="en-US" sz="1700" dirty="0"/>
              <a:t>Producer = Obligated Party</a:t>
            </a:r>
          </a:p>
          <a:p>
            <a:r>
              <a:rPr lang="en-US" sz="1700" dirty="0"/>
              <a:t>Avoid Landfill – Safe &amp; Beneficial Recycling </a:t>
            </a:r>
          </a:p>
          <a:p>
            <a:r>
              <a:rPr lang="en-US" sz="1700" dirty="0"/>
              <a:t>NEMWA Act No. 59 of 2008 / Amend No. 26 of 20014</a:t>
            </a:r>
          </a:p>
          <a:p>
            <a:r>
              <a:rPr lang="en-US" sz="1700" dirty="0"/>
              <a:t>Section 28 Notice - 6 December 2017</a:t>
            </a:r>
          </a:p>
          <a:p>
            <a:pPr lvl="1"/>
            <a:r>
              <a:rPr lang="en-US" dirty="0"/>
              <a:t>Call for E-Waste IndWMP</a:t>
            </a:r>
          </a:p>
          <a:p>
            <a:pPr lvl="1"/>
            <a:r>
              <a:rPr lang="en-US" dirty="0"/>
              <a:t>Applying National Pricing Strategy for Waste Management</a:t>
            </a:r>
          </a:p>
          <a:p>
            <a:pPr lvl="1"/>
            <a:r>
              <a:rPr lang="en-US" dirty="0"/>
              <a:t>Call for Producers to register with DEA</a:t>
            </a:r>
          </a:p>
          <a:p>
            <a:pPr lvl="1"/>
            <a:r>
              <a:rPr lang="en-US" dirty="0"/>
              <a:t>Specify what IndWMP must address</a:t>
            </a:r>
          </a:p>
          <a:p>
            <a:endParaRPr lang="en-US" dirty="0"/>
          </a:p>
          <a:p>
            <a:endParaRPr lang="en-US" dirty="0"/>
          </a:p>
        </p:txBody>
      </p:sp>
      <p:sp>
        <p:nvSpPr>
          <p:cNvPr id="6" name="TextBox 5">
            <a:extLst>
              <a:ext uri="{FF2B5EF4-FFF2-40B4-BE49-F238E27FC236}">
                <a16:creationId xmlns="" xmlns:a16="http://schemas.microsoft.com/office/drawing/2014/main" id="{07D97EED-6467-48D4-9773-4548967FC9E7}"/>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312B6B27-57AA-4C0B-A8CC-C7E3838AD07E}"/>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000"/>
            <a:ext cx="8382000" cy="1320800"/>
          </a:xfrm>
        </p:spPr>
        <p:txBody>
          <a:bodyPr>
            <a:normAutofit/>
          </a:bodyPr>
          <a:lstStyle/>
          <a:p>
            <a:r>
              <a:rPr lang="en-US" sz="3200" dirty="0">
                <a:solidFill>
                  <a:schemeClr val="tx1"/>
                </a:solidFill>
              </a:rPr>
              <a:t>Pricing Strategy for Waste </a:t>
            </a:r>
            <a:br>
              <a:rPr lang="en-US" sz="3200" dirty="0">
                <a:solidFill>
                  <a:schemeClr val="tx1"/>
                </a:solidFill>
              </a:rPr>
            </a:br>
            <a:r>
              <a:rPr lang="en-US" sz="3200" dirty="0">
                <a:solidFill>
                  <a:schemeClr val="tx1"/>
                </a:solidFill>
              </a:rPr>
              <a:t>Management</a:t>
            </a:r>
          </a:p>
        </p:txBody>
      </p:sp>
      <p:pic>
        <p:nvPicPr>
          <p:cNvPr id="4" name="Content Placeholder 3"/>
          <p:cNvPicPr>
            <a:picLocks noGrp="1"/>
          </p:cNvPicPr>
          <p:nvPr>
            <p:ph idx="1"/>
          </p:nvPr>
        </p:nvPicPr>
        <p:blipFill>
          <a:blip r:embed="rId2"/>
          <a:srcRect l="6011" t="3595" r="3886" b="5107"/>
          <a:stretch>
            <a:fillRect/>
          </a:stretch>
        </p:blipFill>
        <p:spPr>
          <a:xfrm>
            <a:off x="762000" y="1371600"/>
            <a:ext cx="6095999" cy="4800599"/>
          </a:xfrm>
          <a:prstGeom prst="rect">
            <a:avLst/>
          </a:prstGeom>
          <a:ln w="12700">
            <a:solidFill>
              <a:schemeClr val="tx1"/>
            </a:solidFill>
          </a:ln>
        </p:spPr>
      </p:pic>
      <p:sp>
        <p:nvSpPr>
          <p:cNvPr id="5" name="TextBox 4">
            <a:extLst>
              <a:ext uri="{FF2B5EF4-FFF2-40B4-BE49-F238E27FC236}">
                <a16:creationId xmlns="" xmlns:a16="http://schemas.microsoft.com/office/drawing/2014/main" id="{578D7D81-D349-4A94-A455-BB48DD6882FC}"/>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6" name="Picture 5" descr="cid:ii_ji3l57152_163d6dbb9185b280">
            <a:extLst>
              <a:ext uri="{FF2B5EF4-FFF2-40B4-BE49-F238E27FC236}">
                <a16:creationId xmlns="" xmlns:a16="http://schemas.microsoft.com/office/drawing/2014/main" id="{1A88F221-4134-4CAA-B405-488FD19ADA91}"/>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792162"/>
          </a:xfrm>
        </p:spPr>
        <p:txBody>
          <a:bodyPr/>
          <a:lstStyle/>
          <a:p>
            <a:r>
              <a:rPr lang="en-US" dirty="0">
                <a:solidFill>
                  <a:schemeClr val="tx1"/>
                </a:solidFill>
              </a:rPr>
              <a:t>Electronic &amp; Electrical Equipment</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29619642"/>
              </p:ext>
            </p:extLst>
          </p:nvPr>
        </p:nvGraphicFramePr>
        <p:xfrm>
          <a:off x="381000" y="1752600"/>
          <a:ext cx="7086600" cy="4520416"/>
        </p:xfrm>
        <a:graphic>
          <a:graphicData uri="http://schemas.openxmlformats.org/drawingml/2006/table">
            <a:tbl>
              <a:tblPr/>
              <a:tblGrid>
                <a:gridCol w="411455">
                  <a:extLst>
                    <a:ext uri="{9D8B030D-6E8A-4147-A177-3AD203B41FA5}">
                      <a16:colId xmlns="" xmlns:a16="http://schemas.microsoft.com/office/drawing/2014/main" val="20000"/>
                    </a:ext>
                  </a:extLst>
                </a:gridCol>
                <a:gridCol w="6675145">
                  <a:extLst>
                    <a:ext uri="{9D8B030D-6E8A-4147-A177-3AD203B41FA5}">
                      <a16:colId xmlns="" xmlns:a16="http://schemas.microsoft.com/office/drawing/2014/main" val="20001"/>
                    </a:ext>
                  </a:extLst>
                </a:gridCol>
              </a:tblGrid>
              <a:tr h="427892">
                <a:tc>
                  <a:txBody>
                    <a:bodyPr/>
                    <a:lstStyle/>
                    <a:p>
                      <a:pPr algn="just">
                        <a:spcAft>
                          <a:spcPts val="0"/>
                        </a:spcAft>
                      </a:pPr>
                      <a:r>
                        <a:rPr lang="en-GB" sz="1800" dirty="0">
                          <a:latin typeface="Calibri"/>
                          <a:ea typeface="SimSun"/>
                          <a:cs typeface="Times New Roman"/>
                        </a:rPr>
                        <a:t>1</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en-GB" sz="1800" dirty="0">
                          <a:latin typeface="Calibri"/>
                          <a:ea typeface="SimSun"/>
                          <a:cs typeface="Times New Roman"/>
                        </a:rPr>
                        <a:t>LARGE HOUSEHOLD APPLIANCES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0"/>
                  </a:ext>
                </a:extLst>
              </a:tr>
              <a:tr h="427892">
                <a:tc>
                  <a:txBody>
                    <a:bodyPr/>
                    <a:lstStyle/>
                    <a:p>
                      <a:pPr algn="just">
                        <a:spcAft>
                          <a:spcPts val="0"/>
                        </a:spcAft>
                      </a:pPr>
                      <a:r>
                        <a:rPr lang="en-GB" sz="1800">
                          <a:latin typeface="Calibri"/>
                          <a:ea typeface="SimSun"/>
                          <a:cs typeface="Times New Roman"/>
                        </a:rPr>
                        <a:t>2</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spcAft>
                          <a:spcPts val="0"/>
                        </a:spcAft>
                      </a:pPr>
                      <a:r>
                        <a:rPr lang="en-GB" sz="1800" dirty="0">
                          <a:latin typeface="Calibri"/>
                          <a:ea typeface="SimSun"/>
                          <a:cs typeface="Times New Roman"/>
                        </a:rPr>
                        <a:t>SMALL HOUSEHOLD APPLIANCES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427892">
                <a:tc>
                  <a:txBody>
                    <a:bodyPr/>
                    <a:lstStyle/>
                    <a:p>
                      <a:pPr algn="just">
                        <a:spcAft>
                          <a:spcPts val="0"/>
                        </a:spcAft>
                      </a:pPr>
                      <a:r>
                        <a:rPr lang="en-GB" sz="1800">
                          <a:latin typeface="Calibri"/>
                          <a:ea typeface="SimSun"/>
                          <a:cs typeface="Times New Roman"/>
                        </a:rPr>
                        <a:t>3</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en-GB" sz="1800" dirty="0">
                          <a:latin typeface="Calibri"/>
                          <a:ea typeface="SimSun"/>
                          <a:cs typeface="Times New Roman"/>
                        </a:rPr>
                        <a:t>IT AND TELECOMMUNICATIONS EQUIPMENT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2"/>
                  </a:ext>
                </a:extLst>
              </a:tr>
              <a:tr h="427892">
                <a:tc>
                  <a:txBody>
                    <a:bodyPr/>
                    <a:lstStyle/>
                    <a:p>
                      <a:pPr algn="just">
                        <a:spcAft>
                          <a:spcPts val="0"/>
                        </a:spcAft>
                      </a:pPr>
                      <a:r>
                        <a:rPr lang="en-GB" sz="1800">
                          <a:latin typeface="Calibri"/>
                          <a:ea typeface="SimSun"/>
                          <a:cs typeface="Times New Roman"/>
                        </a:rPr>
                        <a:t>4</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spcAft>
                          <a:spcPts val="0"/>
                        </a:spcAft>
                      </a:pPr>
                      <a:r>
                        <a:rPr lang="en-GB" sz="1800" dirty="0">
                          <a:latin typeface="Calibri"/>
                          <a:ea typeface="SimSun"/>
                          <a:cs typeface="Times New Roman"/>
                        </a:rPr>
                        <a:t>CONSUMER EQUIPMENT AND PHOTOVOLTAIC PANELS</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427892">
                <a:tc>
                  <a:txBody>
                    <a:bodyPr/>
                    <a:lstStyle/>
                    <a:p>
                      <a:pPr algn="just">
                        <a:spcAft>
                          <a:spcPts val="0"/>
                        </a:spcAft>
                      </a:pPr>
                      <a:r>
                        <a:rPr lang="en-GB" sz="1800">
                          <a:latin typeface="Calibri"/>
                          <a:ea typeface="SimSun"/>
                          <a:cs typeface="Times New Roman"/>
                        </a:rPr>
                        <a:t>5</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en-GB" sz="1800" dirty="0">
                          <a:latin typeface="Calibri"/>
                          <a:ea typeface="SimSun"/>
                          <a:cs typeface="Times New Roman"/>
                        </a:rPr>
                        <a:t>LIGHTING EQUIPMENT*</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4"/>
                  </a:ext>
                </a:extLst>
              </a:tr>
              <a:tr h="513471">
                <a:tc>
                  <a:txBody>
                    <a:bodyPr/>
                    <a:lstStyle/>
                    <a:p>
                      <a:pPr algn="just">
                        <a:spcAft>
                          <a:spcPts val="0"/>
                        </a:spcAft>
                      </a:pPr>
                      <a:r>
                        <a:rPr lang="en-GB" sz="1800">
                          <a:latin typeface="Calibri"/>
                          <a:ea typeface="SimSun"/>
                          <a:cs typeface="Times New Roman"/>
                        </a:rPr>
                        <a:t>6</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spcAft>
                          <a:spcPts val="0"/>
                        </a:spcAft>
                      </a:pPr>
                      <a:r>
                        <a:rPr lang="en-GB" sz="1800" dirty="0">
                          <a:latin typeface="Calibri"/>
                          <a:ea typeface="SimSun"/>
                          <a:cs typeface="Times New Roman"/>
                        </a:rPr>
                        <a:t>ELECTRICAL AND ELECTRONIC TOOLS (WITH THE EXCEPTION OF LARGE-SCALE STATIONARY INDUSTRIAL TOOLS)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 xmlns:a16="http://schemas.microsoft.com/office/drawing/2014/main" val="10005"/>
                  </a:ext>
                </a:extLst>
              </a:tr>
              <a:tr h="427892">
                <a:tc>
                  <a:txBody>
                    <a:bodyPr/>
                    <a:lstStyle/>
                    <a:p>
                      <a:pPr algn="just">
                        <a:spcAft>
                          <a:spcPts val="0"/>
                        </a:spcAft>
                      </a:pPr>
                      <a:r>
                        <a:rPr lang="en-GB" sz="1800">
                          <a:latin typeface="Calibri"/>
                          <a:ea typeface="SimSun"/>
                          <a:cs typeface="Times New Roman"/>
                        </a:rPr>
                        <a:t>7</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en-GB" sz="1800" dirty="0">
                          <a:latin typeface="Calibri"/>
                          <a:ea typeface="SimSun"/>
                          <a:cs typeface="Times New Roman"/>
                        </a:rPr>
                        <a:t>TOYS, LEISURE AND SPORTS EQUIPMENT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6"/>
                  </a:ext>
                </a:extLst>
              </a:tr>
              <a:tr h="513471">
                <a:tc>
                  <a:txBody>
                    <a:bodyPr/>
                    <a:lstStyle/>
                    <a:p>
                      <a:pPr algn="just">
                        <a:spcAft>
                          <a:spcPts val="0"/>
                        </a:spcAft>
                      </a:pPr>
                      <a:r>
                        <a:rPr lang="en-GB" sz="1800">
                          <a:latin typeface="Calibri"/>
                          <a:ea typeface="SimSun"/>
                          <a:cs typeface="Times New Roman"/>
                        </a:rPr>
                        <a:t>8</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spcAft>
                          <a:spcPts val="0"/>
                        </a:spcAft>
                      </a:pPr>
                      <a:r>
                        <a:rPr lang="en-GB" sz="1800" dirty="0">
                          <a:latin typeface="Calibri"/>
                          <a:ea typeface="SimSun"/>
                          <a:cs typeface="Times New Roman"/>
                        </a:rPr>
                        <a:t>MEDICAL DEVICES (WITH THE EXCEPTION OF ALL IMPLANTED AND INFECTED PRODUCTS)</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 xmlns:a16="http://schemas.microsoft.com/office/drawing/2014/main" val="10007"/>
                  </a:ext>
                </a:extLst>
              </a:tr>
              <a:tr h="427892">
                <a:tc>
                  <a:txBody>
                    <a:bodyPr/>
                    <a:lstStyle/>
                    <a:p>
                      <a:pPr algn="just">
                        <a:spcAft>
                          <a:spcPts val="0"/>
                        </a:spcAft>
                      </a:pPr>
                      <a:r>
                        <a:rPr lang="en-GB" sz="1800">
                          <a:latin typeface="Calibri"/>
                          <a:ea typeface="SimSun"/>
                          <a:cs typeface="Times New Roman"/>
                        </a:rPr>
                        <a:t>9</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en-GB" sz="1800" dirty="0">
                          <a:latin typeface="Calibri"/>
                          <a:ea typeface="SimSun"/>
                          <a:cs typeface="Times New Roman"/>
                        </a:rPr>
                        <a:t>MONITORING AND CONTROL INSTRUMENTS</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8"/>
                  </a:ext>
                </a:extLst>
              </a:tr>
              <a:tr h="427892">
                <a:tc>
                  <a:txBody>
                    <a:bodyPr/>
                    <a:lstStyle/>
                    <a:p>
                      <a:pPr algn="just">
                        <a:spcAft>
                          <a:spcPts val="0"/>
                        </a:spcAft>
                      </a:pPr>
                      <a:r>
                        <a:rPr lang="en-GB" sz="1800">
                          <a:latin typeface="Calibri"/>
                          <a:ea typeface="SimSun"/>
                          <a:cs typeface="Times New Roman"/>
                        </a:rPr>
                        <a:t>10</a:t>
                      </a:r>
                      <a:endParaRPr lang="en-US" sz="180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spcAft>
                          <a:spcPts val="0"/>
                        </a:spcAft>
                      </a:pPr>
                      <a:r>
                        <a:rPr lang="en-GB" sz="1800" dirty="0">
                          <a:latin typeface="Calibri"/>
                          <a:ea typeface="SimSun"/>
                          <a:cs typeface="Times New Roman"/>
                        </a:rPr>
                        <a:t>AUTOMATIC DISPENSERS </a:t>
                      </a:r>
                      <a:endParaRPr lang="en-US" sz="1800" dirty="0">
                        <a:latin typeface="Calibri"/>
                        <a:ea typeface="SimSu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 xmlns:a16="http://schemas.microsoft.com/office/drawing/2014/main" val="10009"/>
                  </a:ext>
                </a:extLst>
              </a:tr>
            </a:tbl>
          </a:graphicData>
        </a:graphic>
      </p:graphicFrame>
      <p:sp>
        <p:nvSpPr>
          <p:cNvPr id="30721" name="Rectangle 1"/>
          <p:cNvSpPr>
            <a:spLocks noChangeArrowheads="1"/>
          </p:cNvSpPr>
          <p:nvPr/>
        </p:nvSpPr>
        <p:spPr bwMode="auto">
          <a:xfrm>
            <a:off x="381000" y="6276201"/>
            <a:ext cx="809965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sng" strike="noStrike" cap="none" normalizeH="0" baseline="0" dirty="0">
                <a:ln>
                  <a:noFill/>
                </a:ln>
                <a:solidFill>
                  <a:schemeClr val="tx1"/>
                </a:solidFill>
                <a:effectLst/>
                <a:latin typeface="Calibri" pitchFamily="34" charset="0"/>
                <a:ea typeface="SimSun" pitchFamily="2" charset="-122"/>
                <a:cs typeface="Times New Roman" pitchFamily="18" charset="0"/>
              </a:rPr>
              <a:t>Note</a:t>
            </a:r>
            <a:r>
              <a:rPr kumimoji="0" lang="en-GB" sz="12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 Since </a:t>
            </a:r>
            <a:r>
              <a:rPr kumimoji="0" lang="en-GB" sz="1200" b="1" i="0" u="none" strike="noStrike" cap="none" normalizeH="0" baseline="0" dirty="0">
                <a:ln>
                  <a:noFill/>
                </a:ln>
                <a:solidFill>
                  <a:schemeClr val="tx1"/>
                </a:solidFill>
                <a:effectLst/>
                <a:latin typeface="Calibri" pitchFamily="34" charset="0"/>
                <a:ea typeface="SimSun" pitchFamily="2" charset="-122"/>
                <a:cs typeface="Times New Roman" pitchFamily="18" charset="0"/>
              </a:rPr>
              <a:t>lighting equipment</a:t>
            </a:r>
            <a:r>
              <a:rPr kumimoji="0" lang="en-GB" sz="12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 (category 5 above), is being dealt with as a specialized waste stream requiring its own IndWMP</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76199" y="884238"/>
            <a:ext cx="7086601" cy="792162"/>
          </a:xfrm>
          <a:prstGeom prst="rect">
            <a:avLst/>
          </a:prstGeom>
        </p:spPr>
        <p:txBody>
          <a:bodyPr vert="horz" lIns="91440" tIns="45720" rIns="91440" bIns="45720" rtlCol="0" anchor="ctr">
            <a:normAutofit fontScale="32500" lnSpcReduction="20000"/>
          </a:bodyPr>
          <a:lstStyle/>
          <a:p>
            <a:pPr algn="just"/>
            <a:r>
              <a:rPr lang="en-GB" sz="4400" dirty="0"/>
              <a:t>Equipment which is dependent on electric currents or electromagnetic fields in order to work properly and equipment for the generation, transfer and measurement of such currents and fields and designed for use with a voltage rating not exceeding 1 000 volts for alternating current and 1 500 volts for direct current.</a:t>
            </a:r>
            <a:endParaRPr lang="en-US" sz="4400" dirty="0"/>
          </a:p>
        </p:txBody>
      </p:sp>
      <p:sp>
        <p:nvSpPr>
          <p:cNvPr id="7" name="TextBox 6">
            <a:extLst>
              <a:ext uri="{FF2B5EF4-FFF2-40B4-BE49-F238E27FC236}">
                <a16:creationId xmlns="" xmlns:a16="http://schemas.microsoft.com/office/drawing/2014/main" id="{636A9FCF-ECEA-4D72-B4F8-09A0A19F2678}"/>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1320800"/>
          </a:xfrm>
        </p:spPr>
        <p:txBody>
          <a:bodyPr/>
          <a:lstStyle/>
          <a:p>
            <a:r>
              <a:rPr lang="en-US" dirty="0">
                <a:solidFill>
                  <a:schemeClr val="tx1"/>
                </a:solidFill>
              </a:rPr>
              <a:t>How Much E-Waste?</a:t>
            </a:r>
          </a:p>
        </p:txBody>
      </p:sp>
      <p:sp>
        <p:nvSpPr>
          <p:cNvPr id="3" name="Content Placeholder 2"/>
          <p:cNvSpPr>
            <a:spLocks noGrp="1"/>
          </p:cNvSpPr>
          <p:nvPr>
            <p:ph idx="1"/>
          </p:nvPr>
        </p:nvSpPr>
        <p:spPr>
          <a:xfrm>
            <a:off x="304799" y="843627"/>
            <a:ext cx="7315201" cy="3880773"/>
          </a:xfrm>
        </p:spPr>
        <p:txBody>
          <a:bodyPr>
            <a:noAutofit/>
          </a:bodyPr>
          <a:lstStyle/>
          <a:p>
            <a:r>
              <a:rPr lang="en-US" sz="1600" i="1" dirty="0"/>
              <a:t>"</a:t>
            </a:r>
            <a:r>
              <a:rPr lang="en-US" sz="1600" b="1" i="1" dirty="0"/>
              <a:t>An estimated 44.7 million tons of E-Waste is generated worldwide on a yearly basis.</a:t>
            </a:r>
            <a:r>
              <a:rPr lang="en-US" sz="1600" i="1" dirty="0"/>
              <a:t>"</a:t>
            </a:r>
            <a:endParaRPr lang="en-US" sz="1600" dirty="0"/>
          </a:p>
          <a:p>
            <a:pPr algn="r"/>
            <a:r>
              <a:rPr lang="en-US" sz="1600" dirty="0"/>
              <a:t>-</a:t>
            </a:r>
            <a:r>
              <a:rPr lang="en-US" sz="1600" dirty="0" err="1"/>
              <a:t>Lydall</a:t>
            </a:r>
            <a:r>
              <a:rPr lang="en-US" sz="1600" dirty="0"/>
              <a:t> M., Wonder N. , </a:t>
            </a:r>
            <a:r>
              <a:rPr lang="en-US" sz="1600" dirty="0" err="1"/>
              <a:t>Yulandi</a:t>
            </a:r>
            <a:r>
              <a:rPr lang="en-US" sz="1600" dirty="0"/>
              <a:t> J., 2017. </a:t>
            </a:r>
            <a:r>
              <a:rPr lang="en-US" sz="1600" i="1" dirty="0"/>
              <a:t>Mapping South Africa’s Waste Electrical and Electronic Equipment (WEEE) Dismantling, Pre-Processing and Processing Technology Landscape. </a:t>
            </a:r>
            <a:endParaRPr lang="en-US" sz="1600" dirty="0"/>
          </a:p>
          <a:p>
            <a:r>
              <a:rPr lang="en-US" sz="1600" i="1" dirty="0"/>
              <a:t>"</a:t>
            </a:r>
            <a:r>
              <a:rPr lang="en-US" sz="1600" b="1" i="1" dirty="0"/>
              <a:t>More recent E-WASTE generation estimates provided by the reputable United Nations University suggests that South Africa generates around 300 000 tons of E-Waste per annum.</a:t>
            </a:r>
            <a:r>
              <a:rPr lang="en-US" sz="1600" i="1" dirty="0"/>
              <a:t>"</a:t>
            </a:r>
            <a:endParaRPr lang="en-US" sz="1600" dirty="0"/>
          </a:p>
          <a:p>
            <a:pPr algn="r"/>
            <a:r>
              <a:rPr lang="en-US" sz="1600" dirty="0"/>
              <a:t>-</a:t>
            </a:r>
            <a:r>
              <a:rPr lang="en-US" sz="1600" dirty="0" err="1"/>
              <a:t>Baldé</a:t>
            </a:r>
            <a:r>
              <a:rPr lang="en-US" sz="1600" dirty="0"/>
              <a:t>, C. P., </a:t>
            </a:r>
            <a:r>
              <a:rPr lang="en-US" sz="1600" dirty="0" err="1"/>
              <a:t>Forti</a:t>
            </a:r>
            <a:r>
              <a:rPr lang="en-US" sz="1600" dirty="0"/>
              <a:t>, V., Gray, V., </a:t>
            </a:r>
            <a:r>
              <a:rPr lang="en-US" sz="1600" dirty="0" err="1"/>
              <a:t>Kuehr</a:t>
            </a:r>
            <a:r>
              <a:rPr lang="en-US" sz="1600" dirty="0"/>
              <a:t>, R., </a:t>
            </a:r>
            <a:r>
              <a:rPr lang="en-US" sz="1600" dirty="0" err="1"/>
              <a:t>Stegmann</a:t>
            </a:r>
            <a:r>
              <a:rPr lang="en-US" sz="1600" dirty="0"/>
              <a:t>, P., 2017. The Global E-waste Monitor 2017: Quantities, Flows, and Resources, Bonn, Geneva, Vienna: United </a:t>
            </a:r>
            <a:r>
              <a:rPr lang="en-US" sz="1600" dirty="0" err="1"/>
              <a:t>NationsUniversity</a:t>
            </a:r>
            <a:r>
              <a:rPr lang="en-US" sz="1600" dirty="0"/>
              <a:t> (UNU), International Telecommunication Union (ITU) &amp; International Solid Waste Association.</a:t>
            </a:r>
          </a:p>
          <a:p>
            <a:r>
              <a:rPr lang="en-US" sz="1600" i="1" dirty="0"/>
              <a:t>"</a:t>
            </a:r>
            <a:r>
              <a:rPr lang="en-US" sz="1600" b="1" i="1" dirty="0"/>
              <a:t>The wide gap in E-Waste generation estimates has led the ERA Members to apply their collective knowledge to arrive at the negotiated working assumption of this IndWMP, viz. that South Africa currently generates 360,000 tons of e-Waste p.a.</a:t>
            </a:r>
          </a:p>
          <a:p>
            <a:r>
              <a:rPr lang="en-US" sz="1600" i="1" dirty="0"/>
              <a:t>"</a:t>
            </a:r>
            <a:r>
              <a:rPr lang="en-US" sz="1600" b="1" i="1" dirty="0"/>
              <a:t>ERA estimates that between 25,000 and 35,000 tons of E-Waste is currently recycled annually.  That is, between 7% and 9.7%.</a:t>
            </a:r>
            <a:r>
              <a:rPr lang="en-US" sz="1600" i="1" dirty="0"/>
              <a:t>"</a:t>
            </a:r>
            <a:endParaRPr lang="en-US" sz="1600" dirty="0"/>
          </a:p>
          <a:p>
            <a:r>
              <a:rPr lang="en-US" sz="1600" b="1" i="1" dirty="0"/>
              <a:t>The ERA IndWMP also proposes to support the recycling of 26% of all E-Waste generated by 2023.</a:t>
            </a:r>
            <a:r>
              <a:rPr lang="en-US" sz="1600" i="1" dirty="0"/>
              <a:t>”</a:t>
            </a:r>
            <a:endParaRPr lang="en-US" sz="1600" dirty="0"/>
          </a:p>
        </p:txBody>
      </p:sp>
      <p:sp>
        <p:nvSpPr>
          <p:cNvPr id="4" name="TextBox 3">
            <a:extLst>
              <a:ext uri="{FF2B5EF4-FFF2-40B4-BE49-F238E27FC236}">
                <a16:creationId xmlns="" xmlns:a16="http://schemas.microsoft.com/office/drawing/2014/main" id="{77FAF705-B468-4777-9835-CCDFEF0600AE}"/>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a:solidFill>
                  <a:schemeClr val="tx1"/>
                </a:solidFill>
              </a:rPr>
              <a:t>Current E-Waste Recycling Rates</a:t>
            </a:r>
          </a:p>
        </p:txBody>
      </p:sp>
      <p:pic>
        <p:nvPicPr>
          <p:cNvPr id="17410" name="Picture 2"/>
          <p:cNvPicPr>
            <a:picLocks noGrp="1" noChangeAspect="1" noChangeArrowheads="1"/>
          </p:cNvPicPr>
          <p:nvPr>
            <p:ph idx="1"/>
          </p:nvPr>
        </p:nvPicPr>
        <p:blipFill>
          <a:blip r:embed="rId2"/>
          <a:srcRect t="10353" r="8792" b="2310"/>
          <a:stretch>
            <a:fillRect/>
          </a:stretch>
        </p:blipFill>
        <p:spPr bwMode="auto">
          <a:xfrm>
            <a:off x="457200" y="1066800"/>
            <a:ext cx="6664262" cy="5191245"/>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1B8A4BF3-544A-43F6-8153-5C31F62E5829}"/>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642F1BD9-11DD-4F64-86F2-14D0BAD7BD07}"/>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87" y="203200"/>
            <a:ext cx="6347713" cy="1320800"/>
          </a:xfrm>
        </p:spPr>
        <p:txBody>
          <a:bodyPr>
            <a:normAutofit/>
          </a:bodyPr>
          <a:lstStyle/>
          <a:p>
            <a:r>
              <a:rPr lang="en-US" sz="3200" dirty="0">
                <a:solidFill>
                  <a:schemeClr val="tx1"/>
                </a:solidFill>
              </a:rPr>
              <a:t>Welcome and Introduction</a:t>
            </a:r>
          </a:p>
        </p:txBody>
      </p:sp>
      <p:sp>
        <p:nvSpPr>
          <p:cNvPr id="3" name="Content Placeholder 2"/>
          <p:cNvSpPr>
            <a:spLocks noGrp="1"/>
          </p:cNvSpPr>
          <p:nvPr>
            <p:ph idx="1"/>
          </p:nvPr>
        </p:nvSpPr>
        <p:spPr>
          <a:xfrm>
            <a:off x="152400" y="914400"/>
            <a:ext cx="8229600" cy="5638800"/>
          </a:xfrm>
        </p:spPr>
        <p:txBody>
          <a:bodyPr>
            <a:normAutofit fontScale="40000" lnSpcReduction="20000"/>
          </a:bodyPr>
          <a:lstStyle/>
          <a:p>
            <a:pPr>
              <a:buNone/>
            </a:pPr>
            <a:r>
              <a:rPr lang="en-US" sz="4000" b="1" dirty="0"/>
              <a:t>Purpose</a:t>
            </a:r>
            <a:endParaRPr lang="en-US" dirty="0"/>
          </a:p>
          <a:p>
            <a:pPr marL="514350" indent="-514350">
              <a:lnSpc>
                <a:spcPct val="120000"/>
              </a:lnSpc>
              <a:buFont typeface="+mj-lt"/>
              <a:buAutoNum type="arabicPeriod"/>
            </a:pPr>
            <a:r>
              <a:rPr lang="en-US" sz="3800" dirty="0"/>
              <a:t>Introduce you to ERA E-Waste Recycling Authority NPC</a:t>
            </a:r>
          </a:p>
          <a:p>
            <a:pPr marL="514350" indent="-514350">
              <a:lnSpc>
                <a:spcPct val="120000"/>
              </a:lnSpc>
              <a:buFont typeface="+mj-lt"/>
              <a:buAutoNum type="arabicPeriod"/>
            </a:pPr>
            <a:r>
              <a:rPr lang="en-US" sz="3800" dirty="0"/>
              <a:t>Introduce you to ERA’s E-Waste Industry Waste Management Plan (IndWMP)</a:t>
            </a:r>
          </a:p>
          <a:p>
            <a:pPr marL="514350" lvl="0" indent="-514350">
              <a:lnSpc>
                <a:spcPct val="120000"/>
              </a:lnSpc>
              <a:buFont typeface="+mj-lt"/>
              <a:buAutoNum type="arabicPeriod"/>
            </a:pPr>
            <a:r>
              <a:rPr lang="en-US" sz="3800" dirty="0"/>
              <a:t>Get your feedback and input as a key stakeholder</a:t>
            </a:r>
          </a:p>
          <a:p>
            <a:pPr marL="514350" lvl="0" indent="-514350">
              <a:lnSpc>
                <a:spcPct val="120000"/>
              </a:lnSpc>
              <a:buFont typeface="+mj-lt"/>
              <a:buAutoNum type="arabicPeriod"/>
            </a:pPr>
            <a:r>
              <a:rPr lang="en-US" sz="3800" dirty="0"/>
              <a:t>To elicit your participation as a subscriber (you might be legally obligated, </a:t>
            </a:r>
            <a:r>
              <a:rPr lang="en-US" sz="3800" dirty="0" smtClean="0"/>
              <a:t>once </a:t>
            </a:r>
            <a:r>
              <a:rPr lang="en-US" sz="3800" dirty="0"/>
              <a:t>it is promulgated, to subscribe to a/the Plan)</a:t>
            </a:r>
          </a:p>
          <a:p>
            <a:pPr marL="514350" lvl="0" indent="-514350">
              <a:lnSpc>
                <a:spcPct val="120000"/>
              </a:lnSpc>
              <a:buFont typeface="+mj-lt"/>
              <a:buAutoNum type="arabicPeriod"/>
            </a:pPr>
            <a:r>
              <a:rPr lang="en-US" sz="3800" dirty="0"/>
              <a:t>To fulfill a legally prescribed condition for all IndWMPs</a:t>
            </a:r>
          </a:p>
          <a:p>
            <a:endParaRPr lang="en-US" sz="3800" dirty="0"/>
          </a:p>
          <a:p>
            <a:r>
              <a:rPr lang="en-US" sz="3800" dirty="0"/>
              <a:t>ERA NPC has developed an E-Waste Industry Waste Management Plan which ERA NPC intends submitting to the DEA as the national plan for managing E-Waste.</a:t>
            </a:r>
          </a:p>
          <a:p>
            <a:endParaRPr lang="en-US" sz="3800" dirty="0"/>
          </a:p>
          <a:p>
            <a:r>
              <a:rPr lang="en-US" sz="3800" dirty="0"/>
              <a:t>ERA NPC invites all stakeholders to make input into the ERA E-Waste IndWMP, and to become a Member of ERA E-Waste Recycling Authority NPC.  </a:t>
            </a:r>
          </a:p>
          <a:p>
            <a:endParaRPr lang="en-US" sz="3800" dirty="0"/>
          </a:p>
          <a:p>
            <a:r>
              <a:rPr lang="en-US" sz="3800" dirty="0"/>
              <a:t>We assure you that even though extensive debate and work has gone into formulating  the Plan, your views will be seriously considered and integrated where possible. </a:t>
            </a:r>
          </a:p>
        </p:txBody>
      </p:sp>
      <p:sp>
        <p:nvSpPr>
          <p:cNvPr id="7" name="TextBox 6">
            <a:extLst>
              <a:ext uri="{FF2B5EF4-FFF2-40B4-BE49-F238E27FC236}">
                <a16:creationId xmlns="" xmlns:a16="http://schemas.microsoft.com/office/drawing/2014/main" id="{43D38D0A-70C4-4DFA-B371-241D2153B272}"/>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8" name="Picture 7" descr="cid:ii_ji3l57152_163d6dbb9185b280">
            <a:extLst>
              <a:ext uri="{FF2B5EF4-FFF2-40B4-BE49-F238E27FC236}">
                <a16:creationId xmlns="" xmlns:a16="http://schemas.microsoft.com/office/drawing/2014/main" id="{7B5DE5D6-94A1-4625-86EE-2BA5819C610F}"/>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lstStyle/>
          <a:p>
            <a:r>
              <a:rPr lang="en-US" dirty="0">
                <a:solidFill>
                  <a:schemeClr val="tx1"/>
                </a:solidFill>
              </a:rPr>
              <a:t>Current E-Waste Recycling Rates</a:t>
            </a:r>
          </a:p>
        </p:txBody>
      </p:sp>
      <p:sp>
        <p:nvSpPr>
          <p:cNvPr id="4" name="TextBox 3">
            <a:extLst>
              <a:ext uri="{FF2B5EF4-FFF2-40B4-BE49-F238E27FC236}">
                <a16:creationId xmlns:a16="http://schemas.microsoft.com/office/drawing/2014/main" xmlns="" id="{1B8A4BF3-544A-43F6-8153-5C31F62E5829}"/>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a16="http://schemas.microsoft.com/office/drawing/2014/main" xmlns="" id="{642F1BD9-11DD-4F64-86F2-14D0BAD7BD07}"/>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graphicFrame>
        <p:nvGraphicFramePr>
          <p:cNvPr id="9" name="Content Placeholder 8">
            <a:extLst>
              <a:ext uri="{FF2B5EF4-FFF2-40B4-BE49-F238E27FC236}">
                <a16:creationId xmlns:a16="http://schemas.microsoft.com/office/drawing/2014/main" xmlns="" id="{02BC93A5-9884-4FE2-AEF3-C28916418307}"/>
              </a:ext>
            </a:extLst>
          </p:cNvPr>
          <p:cNvGraphicFramePr>
            <a:graphicFrameLocks noGrp="1"/>
          </p:cNvGraphicFramePr>
          <p:nvPr>
            <p:ph idx="1"/>
            <p:extLst>
              <p:ext uri="{D42A27DB-BD31-4B8C-83A1-F6EECF244321}">
                <p14:modId xmlns:p14="http://schemas.microsoft.com/office/powerpoint/2010/main" xmlns="" val="4199736494"/>
              </p:ext>
            </p:extLst>
          </p:nvPr>
        </p:nvGraphicFramePr>
        <p:xfrm>
          <a:off x="457200" y="1577975"/>
          <a:ext cx="6705600" cy="4289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04977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8000"/>
            <a:ext cx="7086600" cy="1320800"/>
          </a:xfrm>
        </p:spPr>
        <p:txBody>
          <a:bodyPr>
            <a:normAutofit/>
          </a:bodyPr>
          <a:lstStyle/>
          <a:p>
            <a:r>
              <a:rPr lang="en-US" dirty="0">
                <a:solidFill>
                  <a:schemeClr val="tx1"/>
                </a:solidFill>
              </a:rPr>
              <a:t>Composition of E-Waste Recycled</a:t>
            </a:r>
          </a:p>
        </p:txBody>
      </p:sp>
      <p:pic>
        <p:nvPicPr>
          <p:cNvPr id="18434" name="Picture 2"/>
          <p:cNvPicPr>
            <a:picLocks noChangeAspect="1" noChangeArrowheads="1"/>
          </p:cNvPicPr>
          <p:nvPr/>
        </p:nvPicPr>
        <p:blipFill>
          <a:blip r:embed="rId2"/>
          <a:srcRect/>
          <a:stretch>
            <a:fillRect/>
          </a:stretch>
        </p:blipFill>
        <p:spPr bwMode="auto">
          <a:xfrm>
            <a:off x="457200" y="1447800"/>
            <a:ext cx="6781801" cy="4200766"/>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9A8B4D56-0130-4EAB-A23B-C6AA0850421B}"/>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0A2DA53E-A73D-4FB1-B4B8-8576A82EBF86}"/>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
          <p:cNvSpPr txBox="1">
            <a:spLocks/>
          </p:cNvSpPr>
          <p:nvPr/>
        </p:nvSpPr>
        <p:spPr>
          <a:xfrm>
            <a:off x="228600" y="-152400"/>
            <a:ext cx="8153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chemeClr val="tx1">
                  <a:lumMod val="75000"/>
                  <a:lumOff val="25000"/>
                </a:schemeClr>
              </a:solidFill>
            </a:endParaRPr>
          </a:p>
        </p:txBody>
      </p:sp>
      <p:sp>
        <p:nvSpPr>
          <p:cNvPr id="17" name="Subtitle 2"/>
          <p:cNvSpPr txBox="1">
            <a:spLocks/>
          </p:cNvSpPr>
          <p:nvPr/>
        </p:nvSpPr>
        <p:spPr>
          <a:xfrm>
            <a:off x="5771104" y="264646"/>
            <a:ext cx="3657600" cy="5735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endParaRPr>
          </a:p>
        </p:txBody>
      </p:sp>
      <p:sp>
        <p:nvSpPr>
          <p:cNvPr id="45" name="Title 1"/>
          <p:cNvSpPr txBox="1">
            <a:spLocks/>
          </p:cNvSpPr>
          <p:nvPr/>
        </p:nvSpPr>
        <p:spPr>
          <a:xfrm>
            <a:off x="228600" y="122237"/>
            <a:ext cx="9144000" cy="715963"/>
          </a:xfrm>
          <a:prstGeom prst="rect">
            <a:avLst/>
          </a:prstGeom>
          <a:ln>
            <a:noFill/>
          </a:ln>
        </p:spPr>
        <p:txBody>
          <a:bodyPr vert="horz" lIns="91426" tIns="45714" rIns="91426" bIns="45714" rtlCol="0" anchor="b">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lgn="l"/>
            <a:r>
              <a:rPr lang="en-US" sz="3400" dirty="0">
                <a:solidFill>
                  <a:schemeClr val="tx1"/>
                </a:solidFill>
              </a:rPr>
              <a:t>Requirements of the </a:t>
            </a:r>
            <a:r>
              <a:rPr lang="en-US" sz="3400" dirty="0" err="1">
                <a:solidFill>
                  <a:schemeClr val="tx1"/>
                </a:solidFill>
              </a:rPr>
              <a:t>IndWMP</a:t>
            </a:r>
            <a:endParaRPr lang="en-US" sz="3400" dirty="0">
              <a:solidFill>
                <a:schemeClr val="tx1"/>
              </a:solidFill>
            </a:endParaRPr>
          </a:p>
        </p:txBody>
      </p:sp>
      <p:sp>
        <p:nvSpPr>
          <p:cNvPr id="25" name="Oval 24">
            <a:extLst>
              <a:ext uri="{FF2B5EF4-FFF2-40B4-BE49-F238E27FC236}">
                <a16:creationId xmlns="" xmlns:a16="http://schemas.microsoft.com/office/drawing/2014/main" id="{754FD58A-99FC-4831-B2CF-637B1912B0D5}"/>
              </a:ext>
            </a:extLst>
          </p:cNvPr>
          <p:cNvSpPr/>
          <p:nvPr/>
        </p:nvSpPr>
        <p:spPr>
          <a:xfrm>
            <a:off x="1122904" y="2657009"/>
            <a:ext cx="3733800" cy="3733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 xmlns:a16="http://schemas.microsoft.com/office/drawing/2014/main" id="{5F17A96F-D64B-429A-9F37-DE908763DAB8}"/>
              </a:ext>
            </a:extLst>
          </p:cNvPr>
          <p:cNvSpPr/>
          <p:nvPr/>
        </p:nvSpPr>
        <p:spPr>
          <a:xfrm>
            <a:off x="2990449" y="2657009"/>
            <a:ext cx="3733800" cy="37338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 xmlns:a16="http://schemas.microsoft.com/office/drawing/2014/main" id="{E92A3BF8-E246-4368-973B-77602DB152BD}"/>
              </a:ext>
            </a:extLst>
          </p:cNvPr>
          <p:cNvSpPr/>
          <p:nvPr/>
        </p:nvSpPr>
        <p:spPr>
          <a:xfrm>
            <a:off x="2037304" y="980609"/>
            <a:ext cx="3733800" cy="3733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a:extLst>
              <a:ext uri="{FF2B5EF4-FFF2-40B4-BE49-F238E27FC236}">
                <a16:creationId xmlns="" xmlns:a16="http://schemas.microsoft.com/office/drawing/2014/main" id="{A192A915-D14B-443D-BFE1-C3BB9CDB1C32}"/>
              </a:ext>
            </a:extLst>
          </p:cNvPr>
          <p:cNvGrpSpPr/>
          <p:nvPr/>
        </p:nvGrpSpPr>
        <p:grpSpPr>
          <a:xfrm>
            <a:off x="2992274" y="2908977"/>
            <a:ext cx="1860860" cy="1805432"/>
            <a:chOff x="3545770" y="2995168"/>
            <a:chExt cx="1860860" cy="1805432"/>
          </a:xfrm>
          <a:solidFill>
            <a:schemeClr val="bg1">
              <a:lumMod val="75000"/>
            </a:schemeClr>
          </a:solidFill>
        </p:grpSpPr>
        <p:sp>
          <p:nvSpPr>
            <p:cNvPr id="30" name="Oval 3">
              <a:extLst>
                <a:ext uri="{FF2B5EF4-FFF2-40B4-BE49-F238E27FC236}">
                  <a16:creationId xmlns="" xmlns:a16="http://schemas.microsoft.com/office/drawing/2014/main" id="{287FE183-7839-4EA2-A0F0-B78737E9A9A3}"/>
                </a:ext>
              </a:extLst>
            </p:cNvPr>
            <p:cNvSpPr/>
            <p:nvPr/>
          </p:nvSpPr>
          <p:spPr>
            <a:xfrm>
              <a:off x="3545770" y="2995168"/>
              <a:ext cx="1860860" cy="1805432"/>
            </a:xfrm>
            <a:custGeom>
              <a:avLst/>
              <a:gdLst/>
              <a:ahLst/>
              <a:cxnLst/>
              <a:rect l="l" t="t" r="r" b="b"/>
              <a:pathLst>
                <a:path w="1860860" h="1805432">
                  <a:moveTo>
                    <a:pt x="930698" y="0"/>
                  </a:moveTo>
                  <a:cubicBezTo>
                    <a:pt x="1469971" y="310100"/>
                    <a:pt x="1837713" y="883220"/>
                    <a:pt x="1860860" y="1544231"/>
                  </a:cubicBezTo>
                  <a:cubicBezTo>
                    <a:pt x="1583610" y="1710823"/>
                    <a:pt x="1258819" y="1805432"/>
                    <a:pt x="911930" y="1805432"/>
                  </a:cubicBezTo>
                  <a:cubicBezTo>
                    <a:pt x="580373" y="1805432"/>
                    <a:pt x="269003" y="1719001"/>
                    <a:pt x="0" y="1566018"/>
                  </a:cubicBezTo>
                  <a:cubicBezTo>
                    <a:pt x="15409" y="895967"/>
                    <a:pt x="385651" y="313773"/>
                    <a:pt x="9306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 xmlns:a16="http://schemas.microsoft.com/office/drawing/2014/main" id="{58AECD33-AE47-4E94-B37E-14F7A6160382}"/>
                </a:ext>
              </a:extLst>
            </p:cNvPr>
            <p:cNvSpPr txBox="1"/>
            <p:nvPr/>
          </p:nvSpPr>
          <p:spPr>
            <a:xfrm>
              <a:off x="3612396" y="3505200"/>
              <a:ext cx="1752600" cy="369332"/>
            </a:xfrm>
            <a:prstGeom prst="rect">
              <a:avLst/>
            </a:prstGeom>
            <a:grp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32" name="Oval 6">
            <a:extLst>
              <a:ext uri="{FF2B5EF4-FFF2-40B4-BE49-F238E27FC236}">
                <a16:creationId xmlns="" xmlns:a16="http://schemas.microsoft.com/office/drawing/2014/main" id="{495CC378-C572-4C54-B462-48E9AC6C76CF}"/>
              </a:ext>
            </a:extLst>
          </p:cNvPr>
          <p:cNvSpPr/>
          <p:nvPr/>
        </p:nvSpPr>
        <p:spPr>
          <a:xfrm>
            <a:off x="2040875" y="2657009"/>
            <a:ext cx="1882099" cy="1817986"/>
          </a:xfrm>
          <a:custGeom>
            <a:avLst/>
            <a:gdLst/>
            <a:ahLst/>
            <a:cxnLst/>
            <a:rect l="l" t="t" r="r" b="b"/>
            <a:pathLst>
              <a:path w="1882099" h="1817986">
                <a:moveTo>
                  <a:pt x="948930" y="0"/>
                </a:moveTo>
                <a:cubicBezTo>
                  <a:pt x="1289309" y="0"/>
                  <a:pt x="1608412" y="91092"/>
                  <a:pt x="1882099" y="251968"/>
                </a:cubicBezTo>
                <a:cubicBezTo>
                  <a:pt x="1337051" y="565741"/>
                  <a:pt x="966809" y="1147935"/>
                  <a:pt x="951400" y="1817986"/>
                </a:cubicBezTo>
                <a:cubicBezTo>
                  <a:pt x="400677" y="1510478"/>
                  <a:pt x="23454" y="930956"/>
                  <a:pt x="0" y="261202"/>
                </a:cubicBezTo>
                <a:cubicBezTo>
                  <a:pt x="277251" y="94610"/>
                  <a:pt x="602042" y="0"/>
                  <a:pt x="948930"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12">
            <a:extLst>
              <a:ext uri="{FF2B5EF4-FFF2-40B4-BE49-F238E27FC236}">
                <a16:creationId xmlns="" xmlns:a16="http://schemas.microsoft.com/office/drawing/2014/main" id="{178E69D4-197E-468C-8A8C-620D0420DEC9}"/>
              </a:ext>
            </a:extLst>
          </p:cNvPr>
          <p:cNvSpPr/>
          <p:nvPr/>
        </p:nvSpPr>
        <p:spPr>
          <a:xfrm>
            <a:off x="2989804" y="4452508"/>
            <a:ext cx="1866900" cy="1686504"/>
          </a:xfrm>
          <a:custGeom>
            <a:avLst/>
            <a:gdLst/>
            <a:ahLst/>
            <a:cxnLst/>
            <a:rect l="l" t="t" r="r" b="b"/>
            <a:pathLst>
              <a:path w="1866900" h="1686504">
                <a:moveTo>
                  <a:pt x="1864483" y="0"/>
                </a:moveTo>
                <a:cubicBezTo>
                  <a:pt x="1866450" y="23663"/>
                  <a:pt x="1866900" y="47479"/>
                  <a:pt x="1866900" y="71401"/>
                </a:cubicBezTo>
                <a:cubicBezTo>
                  <a:pt x="1866900" y="762052"/>
                  <a:pt x="1491865" y="1365110"/>
                  <a:pt x="933450" y="1686504"/>
                </a:cubicBezTo>
                <a:cubicBezTo>
                  <a:pt x="375036" y="1365110"/>
                  <a:pt x="0" y="762052"/>
                  <a:pt x="0" y="71401"/>
                </a:cubicBezTo>
                <a:lnTo>
                  <a:pt x="1650" y="22679"/>
                </a:lnTo>
                <a:cubicBezTo>
                  <a:pt x="271103" y="175367"/>
                  <a:pt x="582646" y="261901"/>
                  <a:pt x="914400" y="261901"/>
                </a:cubicBezTo>
                <a:cubicBezTo>
                  <a:pt x="1261771" y="261901"/>
                  <a:pt x="1586983" y="167028"/>
                  <a:pt x="1864483"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0">
            <a:extLst>
              <a:ext uri="{FF2B5EF4-FFF2-40B4-BE49-F238E27FC236}">
                <a16:creationId xmlns="" xmlns:a16="http://schemas.microsoft.com/office/drawing/2014/main" id="{03491D16-E7EF-4821-BE77-3C63826F0BD3}"/>
              </a:ext>
            </a:extLst>
          </p:cNvPr>
          <p:cNvSpPr/>
          <p:nvPr/>
        </p:nvSpPr>
        <p:spPr>
          <a:xfrm>
            <a:off x="3923480" y="2657009"/>
            <a:ext cx="1845189" cy="1796104"/>
          </a:xfrm>
          <a:custGeom>
            <a:avLst/>
            <a:gdLst/>
            <a:ahLst/>
            <a:cxnLst/>
            <a:rect l="l" t="t" r="r" b="b"/>
            <a:pathLst>
              <a:path w="1845189" h="1796104">
                <a:moveTo>
                  <a:pt x="933225" y="0"/>
                </a:moveTo>
                <a:cubicBezTo>
                  <a:pt x="1264651" y="0"/>
                  <a:pt x="1575906" y="86363"/>
                  <a:pt x="1845189" y="238744"/>
                </a:cubicBezTo>
                <a:cubicBezTo>
                  <a:pt x="1829532" y="902700"/>
                  <a:pt x="1466469" y="1480486"/>
                  <a:pt x="929650" y="1796104"/>
                </a:cubicBezTo>
                <a:cubicBezTo>
                  <a:pt x="907238" y="1135227"/>
                  <a:pt x="539135" y="562257"/>
                  <a:pt x="0" y="251934"/>
                </a:cubicBezTo>
                <a:cubicBezTo>
                  <a:pt x="273732" y="91095"/>
                  <a:pt x="592841" y="0"/>
                  <a:pt x="93322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Box 34">
            <a:extLst>
              <a:ext uri="{FF2B5EF4-FFF2-40B4-BE49-F238E27FC236}">
                <a16:creationId xmlns="" xmlns:a16="http://schemas.microsoft.com/office/drawing/2014/main" id="{FFCA3954-EC1B-487E-A1A5-CF24F74C98AF}"/>
              </a:ext>
            </a:extLst>
          </p:cNvPr>
          <p:cNvSpPr txBox="1"/>
          <p:nvPr/>
        </p:nvSpPr>
        <p:spPr>
          <a:xfrm>
            <a:off x="1410450" y="4640260"/>
            <a:ext cx="1617454" cy="40011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Environment</a:t>
            </a:r>
          </a:p>
        </p:txBody>
      </p:sp>
      <p:sp>
        <p:nvSpPr>
          <p:cNvPr id="36" name="TextBox 35">
            <a:extLst>
              <a:ext uri="{FF2B5EF4-FFF2-40B4-BE49-F238E27FC236}">
                <a16:creationId xmlns="" xmlns:a16="http://schemas.microsoft.com/office/drawing/2014/main" id="{A812AABF-3A9F-4C7F-9ADB-36965701128C}"/>
              </a:ext>
            </a:extLst>
          </p:cNvPr>
          <p:cNvSpPr txBox="1"/>
          <p:nvPr/>
        </p:nvSpPr>
        <p:spPr>
          <a:xfrm>
            <a:off x="3104104" y="1818809"/>
            <a:ext cx="1617454" cy="646331"/>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Social</a:t>
            </a:r>
          </a:p>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(job creation)</a:t>
            </a:r>
          </a:p>
        </p:txBody>
      </p:sp>
      <p:sp>
        <p:nvSpPr>
          <p:cNvPr id="37" name="TextBox 36">
            <a:extLst>
              <a:ext uri="{FF2B5EF4-FFF2-40B4-BE49-F238E27FC236}">
                <a16:creationId xmlns="" xmlns:a16="http://schemas.microsoft.com/office/drawing/2014/main" id="{EA63E8DC-B8D5-4B84-BBD6-117F52DCE117}"/>
              </a:ext>
            </a:extLst>
          </p:cNvPr>
          <p:cNvSpPr txBox="1"/>
          <p:nvPr/>
        </p:nvSpPr>
        <p:spPr>
          <a:xfrm>
            <a:off x="5009104" y="4614635"/>
            <a:ext cx="1617454" cy="40011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Economic</a:t>
            </a:r>
          </a:p>
        </p:txBody>
      </p:sp>
      <p:sp>
        <p:nvSpPr>
          <p:cNvPr id="38" name="TextBox 37">
            <a:extLst>
              <a:ext uri="{FF2B5EF4-FFF2-40B4-BE49-F238E27FC236}">
                <a16:creationId xmlns="" xmlns:a16="http://schemas.microsoft.com/office/drawing/2014/main" id="{987AC52A-947F-4E14-B1A1-FC7452C6834D}"/>
              </a:ext>
            </a:extLst>
          </p:cNvPr>
          <p:cNvSpPr txBox="1"/>
          <p:nvPr/>
        </p:nvSpPr>
        <p:spPr>
          <a:xfrm>
            <a:off x="4534650" y="2961809"/>
            <a:ext cx="1617454" cy="369332"/>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Equitable</a:t>
            </a:r>
          </a:p>
        </p:txBody>
      </p:sp>
      <p:sp>
        <p:nvSpPr>
          <p:cNvPr id="46" name="TextBox 45">
            <a:extLst>
              <a:ext uri="{FF2B5EF4-FFF2-40B4-BE49-F238E27FC236}">
                <a16:creationId xmlns="" xmlns:a16="http://schemas.microsoft.com/office/drawing/2014/main" id="{09FE0B83-3395-445E-925B-5098E14A97B6}"/>
              </a:ext>
            </a:extLst>
          </p:cNvPr>
          <p:cNvSpPr txBox="1"/>
          <p:nvPr/>
        </p:nvSpPr>
        <p:spPr>
          <a:xfrm>
            <a:off x="3239250" y="3723809"/>
            <a:ext cx="1617454" cy="369332"/>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Sustainable</a:t>
            </a:r>
          </a:p>
        </p:txBody>
      </p:sp>
      <p:sp>
        <p:nvSpPr>
          <p:cNvPr id="47" name="TextBox 46">
            <a:extLst>
              <a:ext uri="{FF2B5EF4-FFF2-40B4-BE49-F238E27FC236}">
                <a16:creationId xmlns="" xmlns:a16="http://schemas.microsoft.com/office/drawing/2014/main" id="{39F7FF35-01C7-4A9A-BE94-6CE9CD2C32DE}"/>
              </a:ext>
            </a:extLst>
          </p:cNvPr>
          <p:cNvSpPr txBox="1"/>
          <p:nvPr/>
        </p:nvSpPr>
        <p:spPr>
          <a:xfrm>
            <a:off x="3544050" y="5259477"/>
            <a:ext cx="1617454" cy="369332"/>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Viable</a:t>
            </a:r>
          </a:p>
        </p:txBody>
      </p:sp>
      <p:sp>
        <p:nvSpPr>
          <p:cNvPr id="48" name="TextBox 47">
            <a:extLst>
              <a:ext uri="{FF2B5EF4-FFF2-40B4-BE49-F238E27FC236}">
                <a16:creationId xmlns="" xmlns:a16="http://schemas.microsoft.com/office/drawing/2014/main" id="{2740FDE1-5E4B-4E7E-B1DB-9EDEE72EE798}"/>
              </a:ext>
            </a:extLst>
          </p:cNvPr>
          <p:cNvSpPr txBox="1"/>
          <p:nvPr/>
        </p:nvSpPr>
        <p:spPr>
          <a:xfrm>
            <a:off x="2172450" y="2961809"/>
            <a:ext cx="1617454" cy="369332"/>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Manageable</a:t>
            </a:r>
          </a:p>
        </p:txBody>
      </p:sp>
      <p:sp>
        <p:nvSpPr>
          <p:cNvPr id="49" name="TextBox 48">
            <a:extLst>
              <a:ext uri="{FF2B5EF4-FFF2-40B4-BE49-F238E27FC236}">
                <a16:creationId xmlns="" xmlns:a16="http://schemas.microsoft.com/office/drawing/2014/main" id="{47D130D0-BAC3-48DF-83E2-637FEC1081F8}"/>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0" name="Picture 49" descr="cid:ii_ji3l57152_163d6dbb9185b280">
            <a:extLst>
              <a:ext uri="{FF2B5EF4-FFF2-40B4-BE49-F238E27FC236}">
                <a16:creationId xmlns="" xmlns:a16="http://schemas.microsoft.com/office/drawing/2014/main" id="{4C6DE374-07AC-4D89-96B2-D40CD62DAEA5}"/>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extLst>
      <p:ext uri="{BB962C8B-B14F-4D97-AF65-F5344CB8AC3E}">
        <p14:creationId xmlns="" xmlns:p14="http://schemas.microsoft.com/office/powerpoint/2010/main" val="3475332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2" grpId="0" animBg="1"/>
      <p:bldP spid="33" grpId="0" animBg="1"/>
      <p:bldP spid="34" grpId="0" animBg="1"/>
      <p:bldP spid="35" grpId="0"/>
      <p:bldP spid="37" grpId="0"/>
      <p:bldP spid="38"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347713" cy="1320800"/>
          </a:xfrm>
        </p:spPr>
        <p:txBody>
          <a:bodyPr>
            <a:normAutofit/>
          </a:bodyPr>
          <a:lstStyle/>
          <a:p>
            <a:r>
              <a:rPr lang="en-US" dirty="0">
                <a:solidFill>
                  <a:schemeClr val="tx1"/>
                </a:solidFill>
              </a:rPr>
              <a:t>ERA E-Waste Recycling Target </a:t>
            </a:r>
            <a:r>
              <a:rPr lang="en-US" sz="2400" i="1" dirty="0">
                <a:solidFill>
                  <a:schemeClr val="tx1"/>
                </a:solidFill>
              </a:rPr>
              <a:t>– 5 Years</a:t>
            </a:r>
          </a:p>
        </p:txBody>
      </p:sp>
      <p:graphicFrame>
        <p:nvGraphicFramePr>
          <p:cNvPr id="4" name="Table 3"/>
          <p:cNvGraphicFramePr>
            <a:graphicFrameLocks noGrp="1"/>
          </p:cNvGraphicFramePr>
          <p:nvPr>
            <p:extLst>
              <p:ext uri="{D42A27DB-BD31-4B8C-83A1-F6EECF244321}">
                <p14:modId xmlns="" xmlns:p14="http://schemas.microsoft.com/office/powerpoint/2010/main" val="1743812353"/>
              </p:ext>
            </p:extLst>
          </p:nvPr>
        </p:nvGraphicFramePr>
        <p:xfrm>
          <a:off x="533400" y="1143000"/>
          <a:ext cx="8001000" cy="5210118"/>
        </p:xfrm>
        <a:graphic>
          <a:graphicData uri="http://schemas.openxmlformats.org/drawingml/2006/table">
            <a:tbl>
              <a:tblPr>
                <a:tableStyleId>{5C22544A-7EE6-4342-B048-85BDC9FD1C3A}</a:tableStyleId>
              </a:tblPr>
              <a:tblGrid>
                <a:gridCol w="1830293">
                  <a:extLst>
                    <a:ext uri="{9D8B030D-6E8A-4147-A177-3AD203B41FA5}">
                      <a16:colId xmlns="" xmlns:a16="http://schemas.microsoft.com/office/drawing/2014/main" val="20000"/>
                    </a:ext>
                  </a:extLst>
                </a:gridCol>
                <a:gridCol w="1882588">
                  <a:extLst>
                    <a:ext uri="{9D8B030D-6E8A-4147-A177-3AD203B41FA5}">
                      <a16:colId xmlns="" xmlns:a16="http://schemas.microsoft.com/office/drawing/2014/main" val="20001"/>
                    </a:ext>
                  </a:extLst>
                </a:gridCol>
                <a:gridCol w="1882588">
                  <a:extLst>
                    <a:ext uri="{9D8B030D-6E8A-4147-A177-3AD203B41FA5}">
                      <a16:colId xmlns="" xmlns:a16="http://schemas.microsoft.com/office/drawing/2014/main" val="20002"/>
                    </a:ext>
                  </a:extLst>
                </a:gridCol>
                <a:gridCol w="2405531">
                  <a:extLst>
                    <a:ext uri="{9D8B030D-6E8A-4147-A177-3AD203B41FA5}">
                      <a16:colId xmlns="" xmlns:a16="http://schemas.microsoft.com/office/drawing/2014/main" val="20003"/>
                    </a:ext>
                  </a:extLst>
                </a:gridCol>
              </a:tblGrid>
              <a:tr h="762000">
                <a:tc>
                  <a:txBody>
                    <a:bodyPr/>
                    <a:lstStyle/>
                    <a:p>
                      <a:pPr algn="ctr" fontAlgn="ctr"/>
                      <a:r>
                        <a:rPr lang="en-US" sz="1400" b="1" u="none" strike="noStrike" dirty="0">
                          <a:effectLst/>
                        </a:rPr>
                        <a:t>Year</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dirty="0">
                          <a:effectLst/>
                        </a:rPr>
                        <a:t>e-Waste Collected</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dirty="0">
                          <a:effectLst/>
                        </a:rPr>
                        <a:t>e-Waste Collected @ 30% p.a. escalation</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dirty="0">
                          <a:effectLst/>
                        </a:rPr>
                        <a:t>No. of Additional tons e-Waste Collected (Year-on-Year)</a:t>
                      </a:r>
                      <a:endParaRPr lang="en-US" sz="1400" b="1" i="0" u="none" strike="noStrike" dirty="0">
                        <a:solidFill>
                          <a:srgbClr val="000000"/>
                        </a:solidFill>
                        <a:effectLst/>
                        <a:latin typeface="Calibri"/>
                      </a:endParaRPr>
                    </a:p>
                  </a:txBody>
                  <a:tcPr marL="9491" marR="9491" marT="9491" marB="0" anchor="ctr"/>
                </a:tc>
                <a:extLst>
                  <a:ext uri="{0D108BD9-81ED-4DB2-BD59-A6C34878D82A}">
                    <a16:rowId xmlns="" xmlns:a16="http://schemas.microsoft.com/office/drawing/2014/main" val="10000"/>
                  </a:ext>
                </a:extLst>
              </a:tr>
              <a:tr h="609600">
                <a:tc>
                  <a:txBody>
                    <a:bodyPr/>
                    <a:lstStyle/>
                    <a:p>
                      <a:pPr algn="ctr" fontAlgn="ctr"/>
                      <a:r>
                        <a:rPr lang="en-US" sz="1400" b="1" u="none" strike="noStrike" dirty="0">
                          <a:effectLst/>
                        </a:rPr>
                        <a:t> </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dirty="0">
                          <a:effectLst/>
                        </a:rPr>
                        <a:t>(Tons p.a.)</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dirty="0">
                          <a:effectLst/>
                        </a:rPr>
                        <a:t>ROUNDED-OFF</a:t>
                      </a:r>
                      <a:endParaRPr lang="en-US" sz="1400" b="1" i="0" u="none" strike="noStrike" dirty="0">
                        <a:solidFill>
                          <a:srgbClr val="000000"/>
                        </a:solidFill>
                        <a:effectLst/>
                        <a:latin typeface="Calibri"/>
                      </a:endParaRPr>
                    </a:p>
                  </a:txBody>
                  <a:tcPr marL="9491" marR="9491" marT="9491" marB="0" anchor="ctr"/>
                </a:tc>
                <a:tc>
                  <a:txBody>
                    <a:bodyPr/>
                    <a:lstStyle/>
                    <a:p>
                      <a:pPr algn="ctr" fontAlgn="ctr"/>
                      <a:r>
                        <a:rPr lang="en-US" sz="1400" b="1" u="none" strike="noStrike">
                          <a:effectLst/>
                        </a:rPr>
                        <a:t>Only Year-on-Year Additional e-Waste Collected</a:t>
                      </a:r>
                      <a:endParaRPr lang="en-US" sz="1400" b="1" i="0" u="none" strike="noStrike">
                        <a:solidFill>
                          <a:srgbClr val="000000"/>
                        </a:solidFill>
                        <a:effectLst/>
                        <a:latin typeface="Calibri"/>
                      </a:endParaRPr>
                    </a:p>
                  </a:txBody>
                  <a:tcPr marL="9491" marR="9491" marT="9491" marB="0" anchor="ctr"/>
                </a:tc>
                <a:extLst>
                  <a:ext uri="{0D108BD9-81ED-4DB2-BD59-A6C34878D82A}">
                    <a16:rowId xmlns="" xmlns:a16="http://schemas.microsoft.com/office/drawing/2014/main" val="10001"/>
                  </a:ext>
                </a:extLst>
              </a:tr>
              <a:tr h="1199685">
                <a:tc>
                  <a:txBody>
                    <a:bodyPr/>
                    <a:lstStyle/>
                    <a:p>
                      <a:pPr algn="ctr" fontAlgn="ctr"/>
                      <a:r>
                        <a:rPr lang="en-US" sz="1400" b="1" u="none" strike="noStrike" dirty="0">
                          <a:effectLst/>
                        </a:rPr>
                        <a:t>Current</a:t>
                      </a:r>
                      <a:endParaRPr lang="en-US" sz="1400" b="1" i="0" u="none" strike="noStrike" dirty="0">
                        <a:solidFill>
                          <a:srgbClr val="000000"/>
                        </a:solidFill>
                        <a:effectLst/>
                        <a:latin typeface="Calibri"/>
                      </a:endParaRPr>
                    </a:p>
                  </a:txBody>
                  <a:tcPr marL="9491" marR="9491" marT="9491" marB="0"/>
                </a:tc>
                <a:tc>
                  <a:txBody>
                    <a:bodyPr/>
                    <a:lstStyle/>
                    <a:p>
                      <a:pPr algn="ctr" fontAlgn="b"/>
                      <a:r>
                        <a:rPr lang="en-US" sz="1400" u="none" strike="noStrike" dirty="0">
                          <a:effectLst/>
                        </a:rPr>
                        <a:t>                                      25,000.00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7% of actual 360,000 tons generated p.a.</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2"/>
                  </a:ext>
                </a:extLst>
              </a:tr>
              <a:tr h="431610">
                <a:tc>
                  <a:txBody>
                    <a:bodyPr/>
                    <a:lstStyle/>
                    <a:p>
                      <a:pPr algn="ctr" fontAlgn="ctr"/>
                      <a:r>
                        <a:rPr lang="en-US" sz="1400" b="1" u="none" strike="noStrike" dirty="0">
                          <a:effectLst/>
                        </a:rPr>
                        <a:t>Year 1</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smtClean="0">
                          <a:effectLst/>
                        </a:rPr>
                        <a:t>32,500.00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smtClean="0">
                          <a:effectLst/>
                        </a:rPr>
                        <a:t>                   </a:t>
                      </a:r>
                      <a:r>
                        <a:rPr lang="en-US" sz="1400" u="none" strike="noStrike" dirty="0">
                          <a:effectLst/>
                        </a:rPr>
                        <a:t>33,000.00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                                    8,000.00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3"/>
                  </a:ext>
                </a:extLst>
              </a:tr>
              <a:tr h="431610">
                <a:tc>
                  <a:txBody>
                    <a:bodyPr/>
                    <a:lstStyle/>
                    <a:p>
                      <a:pPr algn="ctr" fontAlgn="ctr"/>
                      <a:r>
                        <a:rPr lang="en-US" sz="1400" b="1" u="none" strike="noStrike" dirty="0">
                          <a:effectLst/>
                        </a:rPr>
                        <a:t>Year 2</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            </a:t>
                      </a:r>
                      <a:r>
                        <a:rPr lang="en-US" sz="1400" u="none" strike="noStrike" dirty="0" smtClean="0">
                          <a:effectLst/>
                        </a:rPr>
                        <a:t>42,250.00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smtClean="0">
                          <a:effectLst/>
                        </a:rPr>
                        <a:t>                   </a:t>
                      </a:r>
                      <a:r>
                        <a:rPr lang="en-US" sz="1400" u="none" strike="noStrike" dirty="0">
                          <a:effectLst/>
                        </a:rPr>
                        <a:t>43,000.00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                                    10,000.00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4"/>
                  </a:ext>
                </a:extLst>
              </a:tr>
              <a:tr h="431610">
                <a:tc>
                  <a:txBody>
                    <a:bodyPr/>
                    <a:lstStyle/>
                    <a:p>
                      <a:pPr algn="ctr" fontAlgn="ctr"/>
                      <a:r>
                        <a:rPr lang="en-US" sz="1400" b="1" u="none" strike="noStrike" dirty="0">
                          <a:effectLst/>
                        </a:rPr>
                        <a:t>Year 3</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smtClean="0">
                          <a:effectLst/>
                        </a:rPr>
                        <a:t>54,925.00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55,000.00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12,000.00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5"/>
                  </a:ext>
                </a:extLst>
              </a:tr>
              <a:tr h="431610">
                <a:tc>
                  <a:txBody>
                    <a:bodyPr/>
                    <a:lstStyle/>
                    <a:p>
                      <a:pPr algn="ctr" fontAlgn="ctr"/>
                      <a:r>
                        <a:rPr lang="en-US" sz="1400" b="1" u="none" strike="noStrike" dirty="0">
                          <a:effectLst/>
                        </a:rPr>
                        <a:t>Year 4</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smtClean="0">
                          <a:effectLst/>
                        </a:rPr>
                        <a:t>71,402.50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72,000.00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17,000.00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6"/>
                  </a:ext>
                </a:extLst>
              </a:tr>
              <a:tr h="431610">
                <a:tc>
                  <a:txBody>
                    <a:bodyPr/>
                    <a:lstStyle/>
                    <a:p>
                      <a:pPr algn="ctr" fontAlgn="ctr"/>
                      <a:r>
                        <a:rPr lang="en-US" sz="1400" b="1" u="none" strike="noStrike" dirty="0">
                          <a:effectLst/>
                        </a:rPr>
                        <a:t>Year 5</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u="none" strike="noStrike" dirty="0" smtClean="0">
                          <a:effectLst/>
                        </a:rPr>
                        <a:t>92,823.25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93,000.00 </a:t>
                      </a:r>
                      <a:endParaRPr lang="en-US" sz="1400" b="0" i="0" u="none" strike="noStrike" dirty="0">
                        <a:solidFill>
                          <a:srgbClr val="000000"/>
                        </a:solidFill>
                        <a:effectLst/>
                        <a:latin typeface="Calibri"/>
                      </a:endParaRPr>
                    </a:p>
                  </a:txBody>
                  <a:tcPr marL="9491" marR="9491" marT="9491" marB="0"/>
                </a:tc>
                <a:tc>
                  <a:txBody>
                    <a:bodyPr/>
                    <a:lstStyle/>
                    <a:p>
                      <a:pPr algn="r" fontAlgn="b"/>
                      <a:r>
                        <a:rPr lang="en-US" sz="1400" u="none" strike="noStrike" dirty="0">
                          <a:effectLst/>
                        </a:rPr>
                        <a:t>21,000.00 </a:t>
                      </a:r>
                      <a:endParaRPr lang="en-US" sz="1400" b="0"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7"/>
                  </a:ext>
                </a:extLst>
              </a:tr>
              <a:tr h="431610">
                <a:tc>
                  <a:txBody>
                    <a:bodyPr/>
                    <a:lstStyle/>
                    <a:p>
                      <a:pPr algn="ctr" fontAlgn="ctr"/>
                      <a:r>
                        <a:rPr lang="en-US" sz="1400" b="1" u="none" strike="noStrike" dirty="0">
                          <a:effectLst/>
                        </a:rPr>
                        <a:t>TOTAL</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b="1" u="none" strike="noStrike" dirty="0">
                          <a:effectLst/>
                        </a:rPr>
                        <a:t>318,900.75 </a:t>
                      </a:r>
                      <a:endParaRPr lang="en-US" sz="1400" b="1" i="0" u="none" strike="noStrike" dirty="0">
                        <a:solidFill>
                          <a:srgbClr val="000000"/>
                        </a:solidFill>
                        <a:effectLst/>
                        <a:latin typeface="Calibri"/>
                      </a:endParaRPr>
                    </a:p>
                  </a:txBody>
                  <a:tcPr marL="9491" marR="9491" marT="9491" marB="0"/>
                </a:tc>
                <a:tc>
                  <a:txBody>
                    <a:bodyPr/>
                    <a:lstStyle/>
                    <a:p>
                      <a:pPr algn="ctr" fontAlgn="b"/>
                      <a:r>
                        <a:rPr lang="en-US" sz="1400" b="1" u="none" strike="noStrike" dirty="0">
                          <a:effectLst/>
                        </a:rPr>
                        <a:t> </a:t>
                      </a:r>
                      <a:endParaRPr lang="en-US" sz="1400" b="1" i="0" u="none" strike="noStrike" dirty="0">
                        <a:solidFill>
                          <a:srgbClr val="000000"/>
                        </a:solidFill>
                        <a:effectLst/>
                        <a:latin typeface="Calibri"/>
                      </a:endParaRPr>
                    </a:p>
                  </a:txBody>
                  <a:tcPr marL="9491" marR="9491" marT="9491" marB="0"/>
                </a:tc>
                <a:tc>
                  <a:txBody>
                    <a:bodyPr/>
                    <a:lstStyle/>
                    <a:p>
                      <a:pPr algn="r" fontAlgn="b"/>
                      <a:r>
                        <a:rPr lang="en-US" sz="1400" b="1" u="none" strike="noStrike" dirty="0">
                          <a:effectLst/>
                        </a:rPr>
                        <a:t>26%</a:t>
                      </a:r>
                      <a:endParaRPr lang="en-US" sz="1400" b="1" i="0" u="none" strike="noStrike" dirty="0">
                        <a:solidFill>
                          <a:srgbClr val="000000"/>
                        </a:solidFill>
                        <a:effectLst/>
                        <a:latin typeface="Calibri"/>
                      </a:endParaRPr>
                    </a:p>
                  </a:txBody>
                  <a:tcPr marL="9491" marR="9491" marT="9491" marB="0"/>
                </a:tc>
                <a:extLst>
                  <a:ext uri="{0D108BD9-81ED-4DB2-BD59-A6C34878D82A}">
                    <a16:rowId xmlns="" xmlns:a16="http://schemas.microsoft.com/office/drawing/2014/main" val="10008"/>
                  </a:ext>
                </a:extLst>
              </a:tr>
            </a:tbl>
          </a:graphicData>
        </a:graphic>
      </p:graphicFrame>
      <p:sp>
        <p:nvSpPr>
          <p:cNvPr id="5" name="TextBox 4">
            <a:extLst>
              <a:ext uri="{FF2B5EF4-FFF2-40B4-BE49-F238E27FC236}">
                <a16:creationId xmlns="" xmlns:a16="http://schemas.microsoft.com/office/drawing/2014/main" id="{C2A45C18-2CA8-418A-947F-AAB42ED21328}"/>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6" name="Picture 5" descr="cid:ii_ji3l57152_163d6dbb9185b280">
            <a:extLst>
              <a:ext uri="{FF2B5EF4-FFF2-40B4-BE49-F238E27FC236}">
                <a16:creationId xmlns="" xmlns:a16="http://schemas.microsoft.com/office/drawing/2014/main" id="{742DA400-ABF9-4283-AD35-C846022E7737}"/>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715963"/>
          </a:xfrm>
          <a:prstGeom prst="rect">
            <a:avLst/>
          </a:prstGeom>
          <a:ln>
            <a:noFill/>
          </a:ln>
        </p:spPr>
        <p:txBody>
          <a:bodyPr vert="horz" lIns="91426" tIns="45714" rIns="91426" bIns="45714" rtlCol="0" anchor="b">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marL="0" marR="0" lvl="0" indent="0" algn="ctr" defTabSz="914262"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05050">
                    <a:lumMod val="20000"/>
                    <a:lumOff val="80000"/>
                  </a:srgbClr>
                </a:solidFill>
                <a:effectLst/>
                <a:uLnTx/>
                <a:uFillTx/>
                <a:latin typeface="Calibri"/>
                <a:ea typeface="+mj-ea"/>
                <a:cs typeface="+mj-cs"/>
              </a:rPr>
              <a:t>Enterprise development</a:t>
            </a:r>
          </a:p>
        </p:txBody>
      </p:sp>
      <p:sp>
        <p:nvSpPr>
          <p:cNvPr id="3" name="Oval 2"/>
          <p:cNvSpPr/>
          <p:nvPr/>
        </p:nvSpPr>
        <p:spPr>
          <a:xfrm>
            <a:off x="1646048" y="4478270"/>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Straight Connector 3"/>
          <p:cNvCxnSpPr>
            <a:stCxn id="3" idx="6"/>
          </p:cNvCxnSpPr>
          <p:nvPr/>
        </p:nvCxnSpPr>
        <p:spPr>
          <a:xfrm>
            <a:off x="2865248" y="5087870"/>
            <a:ext cx="1676399"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928884" y="3044673"/>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a:off x="2933700" y="4097270"/>
            <a:ext cx="1638300" cy="990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27173" y="1922058"/>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6103748" y="3111314"/>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Connector 9"/>
          <p:cNvCxnSpPr/>
          <p:nvPr/>
        </p:nvCxnSpPr>
        <p:spPr>
          <a:xfrm flipH="1">
            <a:off x="4541648" y="4097270"/>
            <a:ext cx="1676400" cy="990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218048" y="4478270"/>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Connector 11"/>
          <p:cNvCxnSpPr>
            <a:stCxn id="11" idx="2"/>
          </p:cNvCxnSpPr>
          <p:nvPr/>
        </p:nvCxnSpPr>
        <p:spPr>
          <a:xfrm flipH="1">
            <a:off x="4541648" y="5087870"/>
            <a:ext cx="16764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4567629"/>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15" name="TextBox 14"/>
          <p:cNvSpPr txBox="1"/>
          <p:nvPr/>
        </p:nvSpPr>
        <p:spPr>
          <a:xfrm>
            <a:off x="2271784" y="3190016"/>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6" name="TextBox 15"/>
          <p:cNvSpPr txBox="1"/>
          <p:nvPr/>
        </p:nvSpPr>
        <p:spPr>
          <a:xfrm>
            <a:off x="3370073" y="2041652"/>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7" name="TextBox 16"/>
          <p:cNvSpPr txBox="1"/>
          <p:nvPr/>
        </p:nvSpPr>
        <p:spPr>
          <a:xfrm>
            <a:off x="6446648" y="3263714"/>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18" name="TextBox 17"/>
          <p:cNvSpPr txBox="1"/>
          <p:nvPr/>
        </p:nvSpPr>
        <p:spPr>
          <a:xfrm>
            <a:off x="6560948" y="4626205"/>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19" name="TextBox 18"/>
          <p:cNvSpPr txBox="1"/>
          <p:nvPr/>
        </p:nvSpPr>
        <p:spPr>
          <a:xfrm>
            <a:off x="76200" y="4783070"/>
            <a:ext cx="1447800" cy="523220"/>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Buy-back Centres Capital support</a:t>
            </a:r>
          </a:p>
        </p:txBody>
      </p:sp>
      <p:sp>
        <p:nvSpPr>
          <p:cNvPr id="20" name="TextBox 19"/>
          <p:cNvSpPr txBox="1"/>
          <p:nvPr/>
        </p:nvSpPr>
        <p:spPr>
          <a:xfrm>
            <a:off x="0" y="2954270"/>
            <a:ext cx="2057400" cy="738664"/>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Capital and Operations per existing drop-off point / collection bin</a:t>
            </a:r>
          </a:p>
        </p:txBody>
      </p:sp>
      <p:sp>
        <p:nvSpPr>
          <p:cNvPr id="21" name="TextBox 20"/>
          <p:cNvSpPr txBox="1"/>
          <p:nvPr/>
        </p:nvSpPr>
        <p:spPr>
          <a:xfrm>
            <a:off x="1143000" y="1828800"/>
            <a:ext cx="2057400" cy="523220"/>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Household, street and landfill collection</a:t>
            </a:r>
          </a:p>
        </p:txBody>
      </p:sp>
      <p:sp>
        <p:nvSpPr>
          <p:cNvPr id="22" name="TextBox 21"/>
          <p:cNvSpPr txBox="1"/>
          <p:nvPr/>
        </p:nvSpPr>
        <p:spPr>
          <a:xfrm>
            <a:off x="7322948" y="3410223"/>
            <a:ext cx="1792477" cy="307777"/>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E-waste Call service</a:t>
            </a:r>
          </a:p>
        </p:txBody>
      </p:sp>
      <p:sp>
        <p:nvSpPr>
          <p:cNvPr id="23" name="TextBox 22"/>
          <p:cNvSpPr txBox="1"/>
          <p:nvPr/>
        </p:nvSpPr>
        <p:spPr>
          <a:xfrm>
            <a:off x="3322128" y="5177229"/>
            <a:ext cx="2621472" cy="369332"/>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Enterprise development</a:t>
            </a:r>
          </a:p>
        </p:txBody>
      </p:sp>
      <p:sp>
        <p:nvSpPr>
          <p:cNvPr id="24" name="TextBox 23"/>
          <p:cNvSpPr txBox="1"/>
          <p:nvPr/>
        </p:nvSpPr>
        <p:spPr>
          <a:xfrm>
            <a:off x="7086600" y="4932493"/>
            <a:ext cx="2057400" cy="307777"/>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Inspectorate</a:t>
            </a:r>
          </a:p>
        </p:txBody>
      </p:sp>
      <p:cxnSp>
        <p:nvCxnSpPr>
          <p:cNvPr id="27" name="Straight Connector 26"/>
          <p:cNvCxnSpPr/>
          <p:nvPr/>
        </p:nvCxnSpPr>
        <p:spPr>
          <a:xfrm flipH="1">
            <a:off x="4551173" y="3190016"/>
            <a:ext cx="838200" cy="189785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3116852"/>
            <a:ext cx="731648" cy="195571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84548" y="1970816"/>
            <a:ext cx="1219200" cy="1219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a:off x="5227448" y="2090410"/>
            <a:ext cx="533400" cy="923330"/>
          </a:xfrm>
          <a:prstGeom prst="rect">
            <a:avLst/>
          </a:prstGeom>
          <a:noFill/>
        </p:spPr>
        <p:txBody>
          <a:bodyPr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34" name="TextBox 33"/>
          <p:cNvSpPr txBox="1"/>
          <p:nvPr/>
        </p:nvSpPr>
        <p:spPr>
          <a:xfrm>
            <a:off x="6056123" y="1970816"/>
            <a:ext cx="2163063" cy="523220"/>
          </a:xfrm>
          <a:prstGeom prst="rect">
            <a:avLst/>
          </a:prstGeom>
          <a:noFill/>
        </p:spPr>
        <p:txBody>
          <a:bodyPr wrap="square" rtlCol="0">
            <a:spAutoFit/>
          </a:bodyPr>
          <a:lstStyle/>
          <a:p>
            <a:pPr marL="0" marR="0" lvl="0" indent="0" algn="ctr" defTabSz="9142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Logistics network through e-waste transporters</a:t>
            </a:r>
          </a:p>
        </p:txBody>
      </p:sp>
      <p:sp>
        <p:nvSpPr>
          <p:cNvPr id="30" name="Rectangle 29">
            <a:extLst>
              <a:ext uri="{FF2B5EF4-FFF2-40B4-BE49-F238E27FC236}">
                <a16:creationId xmlns="" xmlns:a16="http://schemas.microsoft.com/office/drawing/2014/main" id="{5C8B9D8F-82D2-4BC9-869E-AE57C7F6D08F}"/>
              </a:ext>
            </a:extLst>
          </p:cNvPr>
          <p:cNvSpPr/>
          <p:nvPr/>
        </p:nvSpPr>
        <p:spPr>
          <a:xfrm>
            <a:off x="0" y="0"/>
            <a:ext cx="9144000" cy="838200"/>
          </a:xfrm>
          <a:prstGeom prst="rect">
            <a:avLst/>
          </a:prstGeom>
          <a:solidFill>
            <a:schemeClr val="bg1">
              <a:alpha val="83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 xmlns:a16="http://schemas.microsoft.com/office/drawing/2014/main" id="{EEAE8AF7-AFF4-4756-A5B0-5D8FB9AA8D0E}"/>
              </a:ext>
            </a:extLst>
          </p:cNvPr>
          <p:cNvSpPr/>
          <p:nvPr/>
        </p:nvSpPr>
        <p:spPr>
          <a:xfrm>
            <a:off x="0" y="-6657"/>
            <a:ext cx="9144000" cy="838200"/>
          </a:xfrm>
          <a:prstGeom prst="rect">
            <a:avLst/>
          </a:prstGeom>
          <a:solidFill>
            <a:schemeClr val="bg1">
              <a:alpha val="83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 xmlns:a16="http://schemas.microsoft.com/office/drawing/2014/main" id="{E8585F64-10F3-4426-AF0E-EFB29332F53B}"/>
              </a:ext>
            </a:extLst>
          </p:cNvPr>
          <p:cNvSpPr/>
          <p:nvPr/>
        </p:nvSpPr>
        <p:spPr>
          <a:xfrm>
            <a:off x="3831" y="-11430"/>
            <a:ext cx="9144000" cy="838200"/>
          </a:xfrm>
          <a:prstGeom prst="rect">
            <a:avLst/>
          </a:prstGeom>
          <a:solidFill>
            <a:schemeClr val="bg1">
              <a:alpha val="83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itle 1">
            <a:extLst>
              <a:ext uri="{FF2B5EF4-FFF2-40B4-BE49-F238E27FC236}">
                <a16:creationId xmlns="" xmlns:a16="http://schemas.microsoft.com/office/drawing/2014/main" id="{0559D98D-43FB-4FD1-838B-9AEA1F28C9C1}"/>
              </a:ext>
            </a:extLst>
          </p:cNvPr>
          <p:cNvSpPr txBox="1">
            <a:spLocks/>
          </p:cNvSpPr>
          <p:nvPr/>
        </p:nvSpPr>
        <p:spPr>
          <a:xfrm>
            <a:off x="76200" y="579437"/>
            <a:ext cx="9144000" cy="715963"/>
          </a:xfrm>
          <a:prstGeom prst="rect">
            <a:avLst/>
          </a:prstGeom>
          <a:ln>
            <a:noFill/>
          </a:ln>
        </p:spPr>
        <p:txBody>
          <a:bodyPr vert="horz" lIns="91426" tIns="45714" rIns="91426" bIns="45714" rtlCol="0" anchor="b">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defTabSz="914400"/>
            <a:r>
              <a:rPr lang="en-US" sz="3200" dirty="0">
                <a:solidFill>
                  <a:prstClr val="black"/>
                </a:solidFill>
                <a:latin typeface="Trebuchet MS" panose="020B0603020202020204"/>
              </a:rPr>
              <a:t>IndWMP Enterprise Support / Development Targets</a:t>
            </a:r>
          </a:p>
        </p:txBody>
      </p:sp>
      <p:sp>
        <p:nvSpPr>
          <p:cNvPr id="38" name="TextBox 37">
            <a:extLst>
              <a:ext uri="{FF2B5EF4-FFF2-40B4-BE49-F238E27FC236}">
                <a16:creationId xmlns="" xmlns:a16="http://schemas.microsoft.com/office/drawing/2014/main" id="{394FAE64-7EBC-4843-AD46-BAD6E41DF6A9}"/>
              </a:ext>
            </a:extLst>
          </p:cNvPr>
          <p:cNvSpPr txBox="1"/>
          <p:nvPr/>
        </p:nvSpPr>
        <p:spPr>
          <a:xfrm>
            <a:off x="7467600" y="6474023"/>
            <a:ext cx="2362200" cy="307777"/>
          </a:xfrm>
          <a:prstGeom prst="rect">
            <a:avLst/>
          </a:prstGeom>
          <a:noFill/>
        </p:spPr>
        <p:txBody>
          <a:bodyPr wrap="square" rtlCol="0">
            <a:spAutoFit/>
          </a:bodyPr>
          <a:lstStyle/>
          <a:p>
            <a:r>
              <a:rPr lang="en-ZA" sz="1400" dirty="0"/>
              <a:t>www.eranpc.co.za</a:t>
            </a:r>
          </a:p>
        </p:txBody>
      </p:sp>
      <p:pic>
        <p:nvPicPr>
          <p:cNvPr id="39" name="Picture 38" descr="cid:ii_ji3l57152_163d6dbb9185b280">
            <a:extLst>
              <a:ext uri="{FF2B5EF4-FFF2-40B4-BE49-F238E27FC236}">
                <a16:creationId xmlns="" xmlns:a16="http://schemas.microsoft.com/office/drawing/2014/main" id="{905B0E23-0290-4D50-B6F1-74E8EF669725}"/>
              </a:ext>
            </a:extLst>
          </p:cNvPr>
          <p:cNvPicPr>
            <a:picLocks noChangeAspect="1"/>
          </p:cNvPicPr>
          <p:nvPr/>
        </p:nvPicPr>
        <p:blipFill>
          <a:blip r:embed="rId2" r:link="rId3" cstate="print"/>
          <a:srcRect l="8844" t="27664" r="8390" b="31973"/>
          <a:stretch>
            <a:fillRect/>
          </a:stretch>
        </p:blipFill>
        <p:spPr bwMode="auto">
          <a:xfrm>
            <a:off x="152400" y="6319837"/>
            <a:ext cx="943124" cy="461963"/>
          </a:xfrm>
          <a:prstGeom prst="rect">
            <a:avLst/>
          </a:prstGeom>
          <a:noFill/>
          <a:ln w="9525">
            <a:noFill/>
            <a:miter lim="800000"/>
            <a:headEnd/>
            <a:tailEnd/>
          </a:ln>
        </p:spPr>
      </p:pic>
    </p:spTree>
    <p:extLst>
      <p:ext uri="{BB962C8B-B14F-4D97-AF65-F5344CB8AC3E}">
        <p14:creationId xmlns="" xmlns:p14="http://schemas.microsoft.com/office/powerpoint/2010/main" val="36083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00"/>
                                        <p:tgtEl>
                                          <p:spTgt spid="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4" grpId="0"/>
      <p:bldP spid="15" grpId="0"/>
      <p:bldP spid="16" grpId="0"/>
      <p:bldP spid="17" grpId="0"/>
      <p:bldP spid="18" grpId="0"/>
      <p:bldP spid="19" grpId="0"/>
      <p:bldP spid="20" grpId="0"/>
      <p:bldP spid="21" grpId="0"/>
      <p:bldP spid="22" grpId="0"/>
      <p:bldP spid="23" grpId="0"/>
      <p:bldP spid="24" grpId="0"/>
      <p:bldP spid="32" grpId="0" animBg="1"/>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229600" cy="563562"/>
          </a:xfrm>
        </p:spPr>
        <p:txBody>
          <a:bodyPr>
            <a:normAutofit fontScale="90000"/>
          </a:bodyPr>
          <a:lstStyle/>
          <a:p>
            <a:r>
              <a:rPr lang="en-US" dirty="0">
                <a:solidFill>
                  <a:schemeClr val="tx1"/>
                </a:solidFill>
              </a:rPr>
              <a:t>Enterprises Supported -5 Years</a:t>
            </a:r>
          </a:p>
        </p:txBody>
      </p:sp>
      <p:pic>
        <p:nvPicPr>
          <p:cNvPr id="20482" name="Picture 2"/>
          <p:cNvPicPr>
            <a:picLocks noGrp="1" noChangeAspect="1" noChangeArrowheads="1"/>
          </p:cNvPicPr>
          <p:nvPr>
            <p:ph idx="1"/>
          </p:nvPr>
        </p:nvPicPr>
        <p:blipFill>
          <a:blip r:embed="rId2"/>
          <a:srcRect/>
          <a:stretch>
            <a:fillRect/>
          </a:stretch>
        </p:blipFill>
        <p:spPr bwMode="auto">
          <a:xfrm>
            <a:off x="240369" y="685800"/>
            <a:ext cx="8675031" cy="6019800"/>
          </a:xfrm>
          <a:prstGeom prst="rect">
            <a:avLst/>
          </a:prstGeom>
          <a:noFill/>
          <a:ln w="9525">
            <a:solidFill>
              <a:schemeClr val="tx1"/>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 xmlns:p14="http://schemas.microsoft.com/office/powerpoint/2010/main" val="1994790808"/>
              </p:ext>
            </p:extLst>
          </p:nvPr>
        </p:nvGraphicFramePr>
        <p:xfrm>
          <a:off x="0" y="720756"/>
          <a:ext cx="7086600" cy="6137244"/>
        </p:xfrm>
        <a:graphic>
          <a:graphicData uri="http://schemas.openxmlformats.org/presentationml/2006/ole">
            <p:oleObj spid="_x0000_s59462" name="Acrobat Document" r:id="rId3" imgW="21269181" imgH="18421347" progId="AcroExch.Document.DC">
              <p:embed/>
            </p:oleObj>
          </a:graphicData>
        </a:graphic>
      </p:graphicFrame>
      <p:sp>
        <p:nvSpPr>
          <p:cNvPr id="5" name="Rectangle 4"/>
          <p:cNvSpPr/>
          <p:nvPr/>
        </p:nvSpPr>
        <p:spPr>
          <a:xfrm>
            <a:off x="181568" y="228600"/>
            <a:ext cx="6590266" cy="615553"/>
          </a:xfrm>
          <a:prstGeom prst="rect">
            <a:avLst/>
          </a:prstGeom>
        </p:spPr>
        <p:txBody>
          <a:bodyPr wrap="none">
            <a:spAutoFit/>
          </a:bodyPr>
          <a:lstStyle/>
          <a:p>
            <a:r>
              <a:rPr lang="en-US" sz="3400" dirty="0">
                <a:latin typeface="+mj-lt"/>
              </a:rPr>
              <a:t>Industry and Public participation</a:t>
            </a:r>
          </a:p>
        </p:txBody>
      </p:sp>
      <p:sp>
        <p:nvSpPr>
          <p:cNvPr id="6" name="Rectangle 5">
            <a:extLst>
              <a:ext uri="{FF2B5EF4-FFF2-40B4-BE49-F238E27FC236}">
                <a16:creationId xmlns="" xmlns:a16="http://schemas.microsoft.com/office/drawing/2014/main" id="{205B58A3-F1B4-4164-AB60-CA528FFE3956}"/>
              </a:ext>
            </a:extLst>
          </p:cNvPr>
          <p:cNvSpPr/>
          <p:nvPr/>
        </p:nvSpPr>
        <p:spPr>
          <a:xfrm>
            <a:off x="6934200" y="0"/>
            <a:ext cx="2209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lowchart: Connector 2"/>
          <p:cNvSpPr/>
          <p:nvPr/>
        </p:nvSpPr>
        <p:spPr>
          <a:xfrm>
            <a:off x="6819900" y="2703612"/>
            <a:ext cx="114300" cy="114300"/>
          </a:xfrm>
          <a:prstGeom prst="flowChartConnector">
            <a:avLst/>
          </a:prstGeom>
          <a:solidFill>
            <a:srgbClr val="FF0000">
              <a:alpha val="83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4" name="TextBox 3"/>
          <p:cNvSpPr txBox="1"/>
          <p:nvPr/>
        </p:nvSpPr>
        <p:spPr>
          <a:xfrm>
            <a:off x="6934200" y="2590800"/>
            <a:ext cx="1752600" cy="1169551"/>
          </a:xfrm>
          <a:prstGeom prst="rect">
            <a:avLst/>
          </a:prstGeom>
          <a:noFill/>
        </p:spPr>
        <p:txBody>
          <a:bodyPr wrap="square" rtlCol="0">
            <a:spAutoFit/>
          </a:bodyPr>
          <a:lstStyle/>
          <a:p>
            <a:r>
              <a:rPr lang="en-US" sz="1400" dirty="0"/>
              <a:t>Each red dot indicates a Tier 1 recycling site; estimated </a:t>
            </a:r>
            <a:r>
              <a:rPr lang="en-US" sz="1400" b="1" dirty="0"/>
              <a:t>17 sites  </a:t>
            </a:r>
            <a:r>
              <a:rPr lang="en-US" sz="1400" dirty="0"/>
              <a:t>over 5 years</a:t>
            </a:r>
          </a:p>
        </p:txBody>
      </p:sp>
      <p:sp>
        <p:nvSpPr>
          <p:cNvPr id="7" name="TextBox 6">
            <a:extLst>
              <a:ext uri="{FF2B5EF4-FFF2-40B4-BE49-F238E27FC236}">
                <a16:creationId xmlns="" xmlns:a16="http://schemas.microsoft.com/office/drawing/2014/main" id="{1427F271-415F-469C-A234-7B141D58B7D4}"/>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8" name="Picture 7" descr="cid:ii_ji3l57152_163d6dbb9185b280">
            <a:extLst>
              <a:ext uri="{FF2B5EF4-FFF2-40B4-BE49-F238E27FC236}">
                <a16:creationId xmlns="" xmlns:a16="http://schemas.microsoft.com/office/drawing/2014/main" id="{E4D76161-E18D-41B0-B8FA-7E36493D7D98}"/>
              </a:ext>
            </a:extLst>
          </p:cNvPr>
          <p:cNvPicPr>
            <a:picLocks noChangeAspect="1"/>
          </p:cNvPicPr>
          <p:nvPr/>
        </p:nvPicPr>
        <p:blipFill>
          <a:blip r:embed="rId4" r:link="rId5" cstate="print"/>
          <a:srcRect l="8844" t="27664" r="8390" b="31973"/>
          <a:stretch>
            <a:fillRect/>
          </a:stretch>
        </p:blipFill>
        <p:spPr bwMode="auto">
          <a:xfrm>
            <a:off x="152400" y="6324600"/>
            <a:ext cx="943124" cy="461963"/>
          </a:xfrm>
          <a:prstGeom prst="rect">
            <a:avLst/>
          </a:prstGeom>
          <a:noFill/>
          <a:ln w="9525">
            <a:noFill/>
            <a:miter lim="800000"/>
            <a:headEnd/>
            <a:tailEnd/>
          </a:ln>
        </p:spPr>
      </p:pic>
    </p:spTree>
    <p:extLst>
      <p:ext uri="{BB962C8B-B14F-4D97-AF65-F5344CB8AC3E}">
        <p14:creationId xmlns="" xmlns:p14="http://schemas.microsoft.com/office/powerpoint/2010/main" val="421212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 xmlns:p14="http://schemas.microsoft.com/office/powerpoint/2010/main" val="2126091479"/>
              </p:ext>
            </p:extLst>
          </p:nvPr>
        </p:nvGraphicFramePr>
        <p:xfrm>
          <a:off x="0" y="664972"/>
          <a:ext cx="7239000" cy="6269228"/>
        </p:xfrm>
        <a:graphic>
          <a:graphicData uri="http://schemas.openxmlformats.org/presentationml/2006/ole">
            <p:oleObj spid="_x0000_s60486" name="Acrobat Document" r:id="rId3" imgW="21269181" imgH="18421347" progId="AcroExch.Document.DC">
              <p:embed/>
            </p:oleObj>
          </a:graphicData>
        </a:graphic>
      </p:graphicFrame>
      <p:sp>
        <p:nvSpPr>
          <p:cNvPr id="9" name="Rectangle 8">
            <a:extLst>
              <a:ext uri="{FF2B5EF4-FFF2-40B4-BE49-F238E27FC236}">
                <a16:creationId xmlns="" xmlns:a16="http://schemas.microsoft.com/office/drawing/2014/main" id="{F948CD4F-61DF-466F-B714-54EC389625FA}"/>
              </a:ext>
            </a:extLst>
          </p:cNvPr>
          <p:cNvSpPr/>
          <p:nvPr/>
        </p:nvSpPr>
        <p:spPr>
          <a:xfrm>
            <a:off x="290691" y="222647"/>
            <a:ext cx="6186309" cy="615553"/>
          </a:xfrm>
          <a:prstGeom prst="rect">
            <a:avLst/>
          </a:prstGeom>
        </p:spPr>
        <p:txBody>
          <a:bodyPr wrap="none">
            <a:spAutoFit/>
          </a:bodyPr>
          <a:lstStyle/>
          <a:p>
            <a:r>
              <a:rPr lang="en-US" sz="3400" dirty="0"/>
              <a:t>Industry &amp; Public participation</a:t>
            </a:r>
          </a:p>
        </p:txBody>
      </p:sp>
      <p:sp>
        <p:nvSpPr>
          <p:cNvPr id="10" name="Rectangle 9">
            <a:extLst>
              <a:ext uri="{FF2B5EF4-FFF2-40B4-BE49-F238E27FC236}">
                <a16:creationId xmlns="" xmlns:a16="http://schemas.microsoft.com/office/drawing/2014/main" id="{B676283A-1BA8-476D-9205-D95127B85B69}"/>
              </a:ext>
            </a:extLst>
          </p:cNvPr>
          <p:cNvSpPr/>
          <p:nvPr/>
        </p:nvSpPr>
        <p:spPr>
          <a:xfrm>
            <a:off x="6934200" y="0"/>
            <a:ext cx="2209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lowchart: Connector 3"/>
          <p:cNvSpPr/>
          <p:nvPr/>
        </p:nvSpPr>
        <p:spPr>
          <a:xfrm>
            <a:off x="6803409" y="2605564"/>
            <a:ext cx="114300" cy="114300"/>
          </a:xfrm>
          <a:prstGeom prst="flowChartConnector">
            <a:avLst/>
          </a:prstGeom>
          <a:solidFill>
            <a:srgbClr val="FF0000">
              <a:alpha val="83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5" name="TextBox 4"/>
          <p:cNvSpPr txBox="1"/>
          <p:nvPr/>
        </p:nvSpPr>
        <p:spPr>
          <a:xfrm>
            <a:off x="6934200" y="2514600"/>
            <a:ext cx="1752600" cy="1169551"/>
          </a:xfrm>
          <a:prstGeom prst="rect">
            <a:avLst/>
          </a:prstGeom>
          <a:noFill/>
        </p:spPr>
        <p:txBody>
          <a:bodyPr wrap="square" rtlCol="0">
            <a:spAutoFit/>
          </a:bodyPr>
          <a:lstStyle/>
          <a:p>
            <a:r>
              <a:rPr lang="en-US" sz="1400" dirty="0"/>
              <a:t>Each red dot indicates a Tier 1 recycling site; estimated </a:t>
            </a:r>
            <a:r>
              <a:rPr lang="en-US" sz="1400" b="1" dirty="0"/>
              <a:t>17 sites  </a:t>
            </a:r>
            <a:r>
              <a:rPr lang="en-US" sz="1400" dirty="0"/>
              <a:t>over 5 years</a:t>
            </a:r>
          </a:p>
        </p:txBody>
      </p:sp>
      <p:sp>
        <p:nvSpPr>
          <p:cNvPr id="6" name="Flowchart: Connector 5"/>
          <p:cNvSpPr/>
          <p:nvPr/>
        </p:nvSpPr>
        <p:spPr>
          <a:xfrm>
            <a:off x="6803409" y="3788918"/>
            <a:ext cx="114300" cy="114300"/>
          </a:xfrm>
          <a:prstGeom prst="flowChartConnector">
            <a:avLst/>
          </a:prstGeom>
          <a:solidFill>
            <a:srgbClr val="FFFF00">
              <a:alpha val="83000"/>
            </a:srgbClr>
          </a:solidFill>
          <a:ln>
            <a:solidFill>
              <a:srgbClr val="FFFF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7" name="TextBox 6"/>
          <p:cNvSpPr txBox="1"/>
          <p:nvPr/>
        </p:nvSpPr>
        <p:spPr>
          <a:xfrm>
            <a:off x="6934200" y="3697954"/>
            <a:ext cx="1752600" cy="1169551"/>
          </a:xfrm>
          <a:prstGeom prst="rect">
            <a:avLst/>
          </a:prstGeom>
          <a:noFill/>
        </p:spPr>
        <p:txBody>
          <a:bodyPr wrap="square" rtlCol="0">
            <a:spAutoFit/>
          </a:bodyPr>
          <a:lstStyle/>
          <a:p>
            <a:r>
              <a:rPr lang="en-US" sz="1400" dirty="0"/>
              <a:t>Each yellow dot indicates a Tier 2 recycler; estimated </a:t>
            </a:r>
            <a:r>
              <a:rPr lang="en-US" sz="1400" b="1" dirty="0"/>
              <a:t>60 recyclers </a:t>
            </a:r>
            <a:r>
              <a:rPr lang="en-US" sz="1400" dirty="0"/>
              <a:t>over 5 years</a:t>
            </a:r>
          </a:p>
        </p:txBody>
      </p:sp>
      <p:sp>
        <p:nvSpPr>
          <p:cNvPr id="11" name="TextBox 10">
            <a:extLst>
              <a:ext uri="{FF2B5EF4-FFF2-40B4-BE49-F238E27FC236}">
                <a16:creationId xmlns="" xmlns:a16="http://schemas.microsoft.com/office/drawing/2014/main" id="{8B52088B-C717-4802-A870-023369FFF07D}"/>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12" name="Picture 11" descr="cid:ii_ji3l57152_163d6dbb9185b280">
            <a:extLst>
              <a:ext uri="{FF2B5EF4-FFF2-40B4-BE49-F238E27FC236}">
                <a16:creationId xmlns="" xmlns:a16="http://schemas.microsoft.com/office/drawing/2014/main" id="{092E14A3-B7B8-4206-A1B7-F5BA810729A2}"/>
              </a:ext>
            </a:extLst>
          </p:cNvPr>
          <p:cNvPicPr>
            <a:picLocks noChangeAspect="1"/>
          </p:cNvPicPr>
          <p:nvPr/>
        </p:nvPicPr>
        <p:blipFill>
          <a:blip r:embed="rId4" r:link="rId5" cstate="print"/>
          <a:srcRect l="8844" t="27664" r="8390" b="31973"/>
          <a:stretch>
            <a:fillRect/>
          </a:stretch>
        </p:blipFill>
        <p:spPr bwMode="auto">
          <a:xfrm>
            <a:off x="152400" y="6324600"/>
            <a:ext cx="943124" cy="461963"/>
          </a:xfrm>
          <a:prstGeom prst="rect">
            <a:avLst/>
          </a:prstGeom>
          <a:noFill/>
          <a:ln w="9525">
            <a:noFill/>
            <a:miter lim="800000"/>
            <a:headEnd/>
            <a:tailEnd/>
          </a:ln>
        </p:spPr>
      </p:pic>
    </p:spTree>
    <p:extLst>
      <p:ext uri="{BB962C8B-B14F-4D97-AF65-F5344CB8AC3E}">
        <p14:creationId xmlns="" xmlns:p14="http://schemas.microsoft.com/office/powerpoint/2010/main" val="1237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 xmlns:p14="http://schemas.microsoft.com/office/powerpoint/2010/main" val="2976233688"/>
              </p:ext>
            </p:extLst>
          </p:nvPr>
        </p:nvGraphicFramePr>
        <p:xfrm>
          <a:off x="0" y="607486"/>
          <a:ext cx="7217391" cy="6250514"/>
        </p:xfrm>
        <a:graphic>
          <a:graphicData uri="http://schemas.openxmlformats.org/presentationml/2006/ole">
            <p:oleObj spid="_x0000_s61510" name="Acrobat Document" r:id="rId3" imgW="21269181" imgH="18421347" progId="AcroExch.Document.DC">
              <p:embed/>
            </p:oleObj>
          </a:graphicData>
        </a:graphic>
      </p:graphicFrame>
      <p:sp>
        <p:nvSpPr>
          <p:cNvPr id="9" name="Rectangle 8"/>
          <p:cNvSpPr/>
          <p:nvPr/>
        </p:nvSpPr>
        <p:spPr>
          <a:xfrm>
            <a:off x="290691" y="222647"/>
            <a:ext cx="6186309" cy="615553"/>
          </a:xfrm>
          <a:prstGeom prst="rect">
            <a:avLst/>
          </a:prstGeom>
        </p:spPr>
        <p:txBody>
          <a:bodyPr wrap="none">
            <a:spAutoFit/>
          </a:bodyPr>
          <a:lstStyle/>
          <a:p>
            <a:r>
              <a:rPr lang="en-US" sz="3400" dirty="0"/>
              <a:t>Industry &amp; Public participation</a:t>
            </a:r>
          </a:p>
        </p:txBody>
      </p:sp>
      <p:sp>
        <p:nvSpPr>
          <p:cNvPr id="3" name="Rectangle 2">
            <a:extLst>
              <a:ext uri="{FF2B5EF4-FFF2-40B4-BE49-F238E27FC236}">
                <a16:creationId xmlns="" xmlns:a16="http://schemas.microsoft.com/office/drawing/2014/main" id="{531665B8-0B5C-49E5-BCEB-54BCC7C385F1}"/>
              </a:ext>
            </a:extLst>
          </p:cNvPr>
          <p:cNvSpPr/>
          <p:nvPr/>
        </p:nvSpPr>
        <p:spPr>
          <a:xfrm>
            <a:off x="6934200" y="0"/>
            <a:ext cx="2209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lowchart: Connector 9"/>
          <p:cNvSpPr/>
          <p:nvPr/>
        </p:nvSpPr>
        <p:spPr>
          <a:xfrm>
            <a:off x="6781800" y="3517298"/>
            <a:ext cx="114300" cy="114300"/>
          </a:xfrm>
          <a:prstGeom prst="flowChartConnector">
            <a:avLst/>
          </a:prstGeom>
          <a:solidFill>
            <a:srgbClr val="FFFF00">
              <a:alpha val="83000"/>
            </a:srgbClr>
          </a:solidFill>
          <a:ln>
            <a:solidFill>
              <a:srgbClr val="FFFF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11" name="TextBox 10"/>
          <p:cNvSpPr txBox="1"/>
          <p:nvPr/>
        </p:nvSpPr>
        <p:spPr>
          <a:xfrm>
            <a:off x="6912591" y="3426334"/>
            <a:ext cx="1752600" cy="1169551"/>
          </a:xfrm>
          <a:prstGeom prst="rect">
            <a:avLst/>
          </a:prstGeom>
          <a:noFill/>
        </p:spPr>
        <p:txBody>
          <a:bodyPr wrap="square" rtlCol="0">
            <a:spAutoFit/>
          </a:bodyPr>
          <a:lstStyle/>
          <a:p>
            <a:r>
              <a:rPr lang="en-US" sz="1400" dirty="0"/>
              <a:t>Each yellow dot indicates a Tier 2 recycler; estimated </a:t>
            </a:r>
            <a:r>
              <a:rPr lang="en-US" sz="1400" b="1" dirty="0"/>
              <a:t>60 recyclers </a:t>
            </a:r>
            <a:r>
              <a:rPr lang="en-US" sz="1400" dirty="0"/>
              <a:t>over 5 years</a:t>
            </a:r>
          </a:p>
        </p:txBody>
      </p:sp>
      <p:sp>
        <p:nvSpPr>
          <p:cNvPr id="12" name="Flowchart: Connector 11"/>
          <p:cNvSpPr/>
          <p:nvPr/>
        </p:nvSpPr>
        <p:spPr>
          <a:xfrm>
            <a:off x="6781800" y="4700652"/>
            <a:ext cx="114300" cy="114300"/>
          </a:xfrm>
          <a:prstGeom prst="flowChartConnector">
            <a:avLst/>
          </a:prstGeom>
          <a:solidFill>
            <a:srgbClr val="92D050">
              <a:alpha val="83000"/>
            </a:srgbClr>
          </a:solidFill>
          <a:ln>
            <a:solidFill>
              <a:srgbClr val="92D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13" name="TextBox 12"/>
          <p:cNvSpPr txBox="1"/>
          <p:nvPr/>
        </p:nvSpPr>
        <p:spPr>
          <a:xfrm>
            <a:off x="6912591" y="4609688"/>
            <a:ext cx="1752600" cy="1384995"/>
          </a:xfrm>
          <a:prstGeom prst="rect">
            <a:avLst/>
          </a:prstGeom>
          <a:noFill/>
        </p:spPr>
        <p:txBody>
          <a:bodyPr wrap="square" rtlCol="0">
            <a:spAutoFit/>
          </a:bodyPr>
          <a:lstStyle/>
          <a:p>
            <a:r>
              <a:rPr lang="en-US" sz="1400" dirty="0"/>
              <a:t>Each green dot indicates a Tier 3 Small Business Enterprise; estimated </a:t>
            </a:r>
            <a:r>
              <a:rPr lang="en-US" sz="1400" b="1" dirty="0"/>
              <a:t>840 enterprises </a:t>
            </a:r>
            <a:r>
              <a:rPr lang="en-US" sz="1400" dirty="0"/>
              <a:t>over 5 years</a:t>
            </a:r>
          </a:p>
        </p:txBody>
      </p:sp>
      <p:sp>
        <p:nvSpPr>
          <p:cNvPr id="14" name="Flowchart: Connector 13"/>
          <p:cNvSpPr/>
          <p:nvPr/>
        </p:nvSpPr>
        <p:spPr>
          <a:xfrm>
            <a:off x="6781800" y="2300764"/>
            <a:ext cx="114300" cy="114300"/>
          </a:xfrm>
          <a:prstGeom prst="flowChartConnector">
            <a:avLst/>
          </a:prstGeom>
          <a:solidFill>
            <a:srgbClr val="FF0000">
              <a:alpha val="83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endParaRPr>
          </a:p>
        </p:txBody>
      </p:sp>
      <p:sp>
        <p:nvSpPr>
          <p:cNvPr id="15" name="TextBox 14"/>
          <p:cNvSpPr txBox="1"/>
          <p:nvPr/>
        </p:nvSpPr>
        <p:spPr>
          <a:xfrm>
            <a:off x="6912591" y="2209800"/>
            <a:ext cx="1752600" cy="1169551"/>
          </a:xfrm>
          <a:prstGeom prst="rect">
            <a:avLst/>
          </a:prstGeom>
          <a:noFill/>
        </p:spPr>
        <p:txBody>
          <a:bodyPr wrap="square" rtlCol="0">
            <a:spAutoFit/>
          </a:bodyPr>
          <a:lstStyle/>
          <a:p>
            <a:r>
              <a:rPr lang="en-US" sz="1400" dirty="0"/>
              <a:t>Each red dot indicates a Tier 1 recycling site; estimated </a:t>
            </a:r>
            <a:r>
              <a:rPr lang="en-US" sz="1400" b="1" dirty="0"/>
              <a:t>17 sites  </a:t>
            </a:r>
            <a:r>
              <a:rPr lang="en-US" sz="1400" dirty="0"/>
              <a:t>over 5 years</a:t>
            </a:r>
          </a:p>
        </p:txBody>
      </p:sp>
      <p:sp>
        <p:nvSpPr>
          <p:cNvPr id="16" name="TextBox 15">
            <a:extLst>
              <a:ext uri="{FF2B5EF4-FFF2-40B4-BE49-F238E27FC236}">
                <a16:creationId xmlns="" xmlns:a16="http://schemas.microsoft.com/office/drawing/2014/main" id="{E841540C-71C7-4E28-9303-DB10316E96AE}"/>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17" name="Picture 16" descr="cid:ii_ji3l57152_163d6dbb9185b280">
            <a:extLst>
              <a:ext uri="{FF2B5EF4-FFF2-40B4-BE49-F238E27FC236}">
                <a16:creationId xmlns="" xmlns:a16="http://schemas.microsoft.com/office/drawing/2014/main" id="{53166F73-E38B-4C55-A456-D4A73097E740}"/>
              </a:ext>
            </a:extLst>
          </p:cNvPr>
          <p:cNvPicPr>
            <a:picLocks noChangeAspect="1"/>
          </p:cNvPicPr>
          <p:nvPr/>
        </p:nvPicPr>
        <p:blipFill>
          <a:blip r:embed="rId4" r:link="rId5" cstate="print"/>
          <a:srcRect l="8844" t="27664" r="8390" b="31973"/>
          <a:stretch>
            <a:fillRect/>
          </a:stretch>
        </p:blipFill>
        <p:spPr bwMode="auto">
          <a:xfrm>
            <a:off x="152400" y="6324600"/>
            <a:ext cx="943124" cy="461963"/>
          </a:xfrm>
          <a:prstGeom prst="rect">
            <a:avLst/>
          </a:prstGeom>
          <a:noFill/>
          <a:ln w="9525">
            <a:noFill/>
            <a:miter lim="800000"/>
            <a:headEnd/>
            <a:tailEnd/>
          </a:ln>
        </p:spPr>
      </p:pic>
    </p:spTree>
    <p:extLst>
      <p:ext uri="{BB962C8B-B14F-4D97-AF65-F5344CB8AC3E}">
        <p14:creationId xmlns="" xmlns:p14="http://schemas.microsoft.com/office/powerpoint/2010/main" val="25185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ERA IndWMP Jobs Supported</a:t>
            </a:r>
          </a:p>
        </p:txBody>
      </p:sp>
      <p:pic>
        <p:nvPicPr>
          <p:cNvPr id="21506" name="Picture 2"/>
          <p:cNvPicPr>
            <a:picLocks noGrp="1" noChangeAspect="1" noChangeArrowheads="1"/>
          </p:cNvPicPr>
          <p:nvPr>
            <p:ph idx="1"/>
          </p:nvPr>
        </p:nvPicPr>
        <p:blipFill>
          <a:blip r:embed="rId2"/>
          <a:srcRect t="10451"/>
          <a:stretch>
            <a:fillRect/>
          </a:stretch>
        </p:blipFill>
        <p:spPr bwMode="auto">
          <a:xfrm>
            <a:off x="120851" y="1872916"/>
            <a:ext cx="8902298" cy="2743200"/>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421DD2FC-6AEA-418C-B5B9-EFEF721C0633}"/>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094D0326-7283-458F-87F9-D11ECD84A87D}"/>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6866" y="330200"/>
            <a:ext cx="6347713" cy="1320800"/>
          </a:xfrm>
        </p:spPr>
        <p:txBody>
          <a:bodyPr>
            <a:normAutofit/>
          </a:bodyPr>
          <a:lstStyle/>
          <a:p>
            <a:r>
              <a:rPr lang="en-US" sz="3200" dirty="0">
                <a:solidFill>
                  <a:schemeClr val="tx1"/>
                </a:solidFill>
              </a:rPr>
              <a:t>Process of Engagement</a:t>
            </a:r>
          </a:p>
        </p:txBody>
      </p:sp>
      <p:pic>
        <p:nvPicPr>
          <p:cNvPr id="1026" name="Picture 2"/>
          <p:cNvPicPr>
            <a:picLocks noGrp="1" noChangeAspect="1" noChangeArrowheads="1"/>
          </p:cNvPicPr>
          <p:nvPr>
            <p:ph idx="1"/>
          </p:nvPr>
        </p:nvPicPr>
        <p:blipFill>
          <a:blip r:embed="rId2"/>
          <a:stretch>
            <a:fillRect/>
          </a:stretch>
        </p:blipFill>
        <p:spPr bwMode="auto">
          <a:xfrm>
            <a:off x="228600" y="1219200"/>
            <a:ext cx="8693933" cy="4343400"/>
          </a:xfrm>
          <a:prstGeom prst="rect">
            <a:avLst/>
          </a:prstGeom>
          <a:noFill/>
          <a:ln w="9525">
            <a:noFill/>
            <a:miter lim="800000"/>
            <a:headEnd/>
            <a:tailEnd/>
          </a:ln>
          <a:effectLst/>
        </p:spPr>
      </p:pic>
      <p:sp>
        <p:nvSpPr>
          <p:cNvPr id="7" name="TextBox 6">
            <a:extLst>
              <a:ext uri="{FF2B5EF4-FFF2-40B4-BE49-F238E27FC236}">
                <a16:creationId xmlns="" xmlns:a16="http://schemas.microsoft.com/office/drawing/2014/main" id="{6F57BB8C-DB9B-4972-BF50-874C69E17006}"/>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8" name="Picture 7" descr="cid:ii_ji3l57152_163d6dbb9185b280">
            <a:extLst>
              <a:ext uri="{FF2B5EF4-FFF2-40B4-BE49-F238E27FC236}">
                <a16:creationId xmlns="" xmlns:a16="http://schemas.microsoft.com/office/drawing/2014/main" id="{11E54CC0-9868-48A9-857A-CF650E09B8F0}"/>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400" y="1295400"/>
            <a:ext cx="8849594" cy="3239508"/>
          </a:xfrm>
          <a:prstGeom prst="rect">
            <a:avLst/>
          </a:prstGeom>
          <a:noFill/>
          <a:ln w="9525">
            <a:noFill/>
            <a:miter lim="800000"/>
            <a:headEnd/>
            <a:tailEnd/>
          </a:ln>
          <a:effectLst/>
        </p:spPr>
      </p:pic>
      <p:sp>
        <p:nvSpPr>
          <p:cNvPr id="6" name="TextBox 5">
            <a:extLst>
              <a:ext uri="{FF2B5EF4-FFF2-40B4-BE49-F238E27FC236}">
                <a16:creationId xmlns="" xmlns:a16="http://schemas.microsoft.com/office/drawing/2014/main" id="{A0EE491E-5F21-4933-B3BC-857C768FE982}"/>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F1E45E61-0B65-4283-81FE-331B4E1D3E92}"/>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tretch>
            <a:fillRect/>
          </a:stretch>
        </p:blipFill>
        <p:spPr bwMode="auto">
          <a:xfrm>
            <a:off x="228600" y="1600200"/>
            <a:ext cx="8614878" cy="2778728"/>
          </a:xfrm>
          <a:prstGeom prst="rect">
            <a:avLst/>
          </a:prstGeom>
          <a:noFill/>
          <a:ln w="9525">
            <a:noFill/>
            <a:miter lim="800000"/>
            <a:headEnd/>
            <a:tailEnd/>
          </a:ln>
          <a:effectLst/>
        </p:spPr>
      </p:pic>
      <p:sp>
        <p:nvSpPr>
          <p:cNvPr id="6" name="TextBox 5">
            <a:extLst>
              <a:ext uri="{FF2B5EF4-FFF2-40B4-BE49-F238E27FC236}">
                <a16:creationId xmlns="" xmlns:a16="http://schemas.microsoft.com/office/drawing/2014/main" id="{A0EE491E-5F21-4933-B3BC-857C768FE982}"/>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F1E45E61-0B65-4283-81FE-331B4E1D3E92}"/>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ectangle 592"/>
          <p:cNvSpPr/>
          <p:nvPr/>
        </p:nvSpPr>
        <p:spPr>
          <a:xfrm>
            <a:off x="0" y="5867400"/>
            <a:ext cx="9144000" cy="990599"/>
          </a:xfrm>
          <a:prstGeom prst="rect">
            <a:avLst/>
          </a:prstGeom>
          <a:solidFill>
            <a:srgbClr val="92D050"/>
          </a:solid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6486" name="Rectangle 6485"/>
          <p:cNvSpPr/>
          <p:nvPr/>
        </p:nvSpPr>
        <p:spPr>
          <a:xfrm>
            <a:off x="950247" y="356168"/>
            <a:ext cx="7890264" cy="4720583"/>
          </a:xfrm>
          <a:prstGeom prst="rect">
            <a:avLst/>
          </a:prstGeom>
          <a:gradFill flip="none" rotWithShape="1">
            <a:gsLst>
              <a:gs pos="0">
                <a:schemeClr val="bg1">
                  <a:lumMod val="50000"/>
                  <a:alpha val="80000"/>
                </a:schemeClr>
              </a:gs>
              <a:gs pos="100000">
                <a:schemeClr val="bg1">
                  <a:lumMod val="75000"/>
                  <a:alpha val="8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cxnSp>
        <p:nvCxnSpPr>
          <p:cNvPr id="280" name="Straight Connector 279"/>
          <p:cNvCxnSpPr/>
          <p:nvPr/>
        </p:nvCxnSpPr>
        <p:spPr>
          <a:xfrm>
            <a:off x="3256966"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950247" y="356168"/>
            <a:ext cx="15503" cy="475364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730548"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1386960"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1 000</a:t>
            </a:r>
          </a:p>
        </p:txBody>
      </p:sp>
      <p:sp>
        <p:nvSpPr>
          <p:cNvPr id="292" name="TextBox 291"/>
          <p:cNvSpPr txBox="1"/>
          <p:nvPr/>
        </p:nvSpPr>
        <p:spPr>
          <a:xfrm>
            <a:off x="514366" y="5093842"/>
            <a:ext cx="9144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0</a:t>
            </a:r>
          </a:p>
        </p:txBody>
      </p:sp>
      <p:cxnSp>
        <p:nvCxnSpPr>
          <p:cNvPr id="293" name="Straight Connector 292"/>
          <p:cNvCxnSpPr/>
          <p:nvPr/>
        </p:nvCxnSpPr>
        <p:spPr>
          <a:xfrm>
            <a:off x="2493757"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2137606"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2 000</a:t>
            </a:r>
          </a:p>
        </p:txBody>
      </p:sp>
      <p:sp>
        <p:nvSpPr>
          <p:cNvPr id="295" name="TextBox 294"/>
          <p:cNvSpPr txBox="1"/>
          <p:nvPr/>
        </p:nvSpPr>
        <p:spPr>
          <a:xfrm>
            <a:off x="2903029"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3 000</a:t>
            </a:r>
          </a:p>
        </p:txBody>
      </p:sp>
      <p:cxnSp>
        <p:nvCxnSpPr>
          <p:cNvPr id="296" name="Straight Connector 295"/>
          <p:cNvCxnSpPr/>
          <p:nvPr/>
        </p:nvCxnSpPr>
        <p:spPr>
          <a:xfrm>
            <a:off x="4020175"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3685852"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4 000</a:t>
            </a:r>
          </a:p>
        </p:txBody>
      </p:sp>
      <p:cxnSp>
        <p:nvCxnSpPr>
          <p:cNvPr id="298" name="Straight Connector 297"/>
          <p:cNvCxnSpPr/>
          <p:nvPr/>
        </p:nvCxnSpPr>
        <p:spPr>
          <a:xfrm>
            <a:off x="4783384"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4443037"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5 000</a:t>
            </a:r>
          </a:p>
        </p:txBody>
      </p:sp>
      <p:cxnSp>
        <p:nvCxnSpPr>
          <p:cNvPr id="300" name="Straight Connector 299"/>
          <p:cNvCxnSpPr/>
          <p:nvPr/>
        </p:nvCxnSpPr>
        <p:spPr>
          <a:xfrm>
            <a:off x="5546593"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5207844"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6 000</a:t>
            </a:r>
          </a:p>
        </p:txBody>
      </p:sp>
      <p:cxnSp>
        <p:nvCxnSpPr>
          <p:cNvPr id="302" name="Straight Connector 301"/>
          <p:cNvCxnSpPr/>
          <p:nvPr/>
        </p:nvCxnSpPr>
        <p:spPr>
          <a:xfrm>
            <a:off x="6309802"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5964413"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7 000</a:t>
            </a:r>
          </a:p>
        </p:txBody>
      </p:sp>
      <p:cxnSp>
        <p:nvCxnSpPr>
          <p:cNvPr id="304" name="Straight Connector 303"/>
          <p:cNvCxnSpPr/>
          <p:nvPr/>
        </p:nvCxnSpPr>
        <p:spPr>
          <a:xfrm>
            <a:off x="7073011"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6730452"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8 000</a:t>
            </a:r>
          </a:p>
        </p:txBody>
      </p:sp>
      <p:cxnSp>
        <p:nvCxnSpPr>
          <p:cNvPr id="306" name="Straight Connector 305"/>
          <p:cNvCxnSpPr/>
          <p:nvPr/>
        </p:nvCxnSpPr>
        <p:spPr>
          <a:xfrm>
            <a:off x="7836220"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7504421" y="5093842"/>
            <a:ext cx="7315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9 000</a:t>
            </a:r>
          </a:p>
        </p:txBody>
      </p:sp>
      <p:cxnSp>
        <p:nvCxnSpPr>
          <p:cNvPr id="308" name="Straight Connector 307"/>
          <p:cNvCxnSpPr/>
          <p:nvPr/>
        </p:nvCxnSpPr>
        <p:spPr>
          <a:xfrm>
            <a:off x="8599424" y="356168"/>
            <a:ext cx="15503" cy="47091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1" name="TextBox 630"/>
          <p:cNvSpPr txBox="1"/>
          <p:nvPr/>
        </p:nvSpPr>
        <p:spPr>
          <a:xfrm>
            <a:off x="8278392" y="5093842"/>
            <a:ext cx="865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FE3E5">
                    <a:lumMod val="10000"/>
                  </a:srgbClr>
                </a:solidFill>
                <a:effectLst/>
                <a:uLnTx/>
                <a:uFillTx/>
                <a:latin typeface="Candara"/>
                <a:ea typeface="+mn-ea"/>
                <a:cs typeface="+mn-cs"/>
              </a:rPr>
              <a:t>10 000+</a:t>
            </a:r>
          </a:p>
        </p:txBody>
      </p:sp>
      <p:cxnSp>
        <p:nvCxnSpPr>
          <p:cNvPr id="1164" name="Straight Connector 1163"/>
          <p:cNvCxnSpPr/>
          <p:nvPr/>
        </p:nvCxnSpPr>
        <p:spPr>
          <a:xfrm flipV="1">
            <a:off x="950247" y="5067626"/>
            <a:ext cx="7890264" cy="1782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461" name="TextBox 5460"/>
          <p:cNvSpPr txBox="1"/>
          <p:nvPr/>
        </p:nvSpPr>
        <p:spPr>
          <a:xfrm>
            <a:off x="-6424" y="4353794"/>
            <a:ext cx="9748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E3E5">
                    <a:lumMod val="10000"/>
                  </a:srgbClr>
                </a:solidFill>
                <a:effectLst/>
                <a:uLnTx/>
                <a:uFillTx/>
                <a:latin typeface="Candara"/>
                <a:ea typeface="+mn-ea"/>
                <a:cs typeface="+mn-cs"/>
              </a:rPr>
              <a:t>Tier 4</a:t>
            </a:r>
          </a:p>
        </p:txBody>
      </p:sp>
      <p:grpSp>
        <p:nvGrpSpPr>
          <p:cNvPr id="2" name="Group 1"/>
          <p:cNvGrpSpPr/>
          <p:nvPr/>
        </p:nvGrpSpPr>
        <p:grpSpPr>
          <a:xfrm>
            <a:off x="3327748" y="4189221"/>
            <a:ext cx="638865" cy="606144"/>
            <a:chOff x="1043215" y="4292666"/>
            <a:chExt cx="638865" cy="606144"/>
          </a:xfrm>
        </p:grpSpPr>
        <p:grpSp>
          <p:nvGrpSpPr>
            <p:cNvPr id="1949" name="Group 1948"/>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1950"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1"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2"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3"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4"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5"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56"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1940" name="Group 1939"/>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194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4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1960" name="Group 1959"/>
          <p:cNvGrpSpPr/>
          <p:nvPr/>
        </p:nvGrpSpPr>
        <p:grpSpPr>
          <a:xfrm>
            <a:off x="1798781" y="4189221"/>
            <a:ext cx="638865" cy="606144"/>
            <a:chOff x="1043215" y="4292666"/>
            <a:chExt cx="638865" cy="606144"/>
          </a:xfrm>
        </p:grpSpPr>
        <p:grpSp>
          <p:nvGrpSpPr>
            <p:cNvPr id="1961" name="Group 1960"/>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1971"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2"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3"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4"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5"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6"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7"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1962" name="Group 1961"/>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196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6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7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1978" name="Group 1977"/>
          <p:cNvGrpSpPr/>
          <p:nvPr/>
        </p:nvGrpSpPr>
        <p:grpSpPr>
          <a:xfrm>
            <a:off x="2566849" y="4189221"/>
            <a:ext cx="638865" cy="606144"/>
            <a:chOff x="1043215" y="4292666"/>
            <a:chExt cx="638865" cy="606144"/>
          </a:xfrm>
        </p:grpSpPr>
        <p:grpSp>
          <p:nvGrpSpPr>
            <p:cNvPr id="1979" name="Group 1978"/>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1989"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0"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1"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2"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3"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4"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95"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1980" name="Group 1979"/>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198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98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1996" name="Group 1995"/>
          <p:cNvGrpSpPr/>
          <p:nvPr/>
        </p:nvGrpSpPr>
        <p:grpSpPr>
          <a:xfrm>
            <a:off x="5617494" y="4189221"/>
            <a:ext cx="638865" cy="606144"/>
            <a:chOff x="1043215" y="4292666"/>
            <a:chExt cx="638865" cy="606144"/>
          </a:xfrm>
        </p:grpSpPr>
        <p:grpSp>
          <p:nvGrpSpPr>
            <p:cNvPr id="1997" name="Group 1996"/>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07"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8"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9"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0"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1"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2"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3"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1998" name="Group 1997"/>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199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0"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1"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2"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3"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4"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5"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06"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014" name="Group 2013"/>
          <p:cNvGrpSpPr/>
          <p:nvPr/>
        </p:nvGrpSpPr>
        <p:grpSpPr>
          <a:xfrm>
            <a:off x="4089193" y="4189221"/>
            <a:ext cx="638865" cy="606144"/>
            <a:chOff x="1043215" y="4292666"/>
            <a:chExt cx="638865" cy="606144"/>
          </a:xfrm>
        </p:grpSpPr>
        <p:grpSp>
          <p:nvGrpSpPr>
            <p:cNvPr id="2015" name="Group 2014"/>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25"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6"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7"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8"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9"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0"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1"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016" name="Group 2015"/>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017"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1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2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032" name="Group 2031"/>
          <p:cNvGrpSpPr/>
          <p:nvPr/>
        </p:nvGrpSpPr>
        <p:grpSpPr>
          <a:xfrm>
            <a:off x="4856974" y="4189221"/>
            <a:ext cx="638865" cy="606144"/>
            <a:chOff x="1043215" y="4292666"/>
            <a:chExt cx="638865" cy="606144"/>
          </a:xfrm>
        </p:grpSpPr>
        <p:grpSp>
          <p:nvGrpSpPr>
            <p:cNvPr id="2033" name="Group 2032"/>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43"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4"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5"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6"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7"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8"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9"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034" name="Group 2033"/>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035"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6"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7"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8"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39"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0"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1"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42"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050" name="Group 2049"/>
          <p:cNvGrpSpPr/>
          <p:nvPr/>
        </p:nvGrpSpPr>
        <p:grpSpPr>
          <a:xfrm>
            <a:off x="6381094" y="4189221"/>
            <a:ext cx="638865" cy="606144"/>
            <a:chOff x="1043215" y="4292666"/>
            <a:chExt cx="638865" cy="606144"/>
          </a:xfrm>
        </p:grpSpPr>
        <p:grpSp>
          <p:nvGrpSpPr>
            <p:cNvPr id="2051" name="Group 2050"/>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61"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2"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3"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4"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5"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6"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7"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052" name="Group 2051"/>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05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5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6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068" name="Group 2067"/>
          <p:cNvGrpSpPr/>
          <p:nvPr/>
        </p:nvGrpSpPr>
        <p:grpSpPr>
          <a:xfrm>
            <a:off x="7909760" y="4189221"/>
            <a:ext cx="638865" cy="606144"/>
            <a:chOff x="1043215" y="4292666"/>
            <a:chExt cx="638865" cy="606144"/>
          </a:xfrm>
        </p:grpSpPr>
        <p:grpSp>
          <p:nvGrpSpPr>
            <p:cNvPr id="2069" name="Group 2068"/>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79"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0"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1"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2"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3"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4"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85"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070" name="Group 2069"/>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07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7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086" name="Group 2085"/>
          <p:cNvGrpSpPr/>
          <p:nvPr/>
        </p:nvGrpSpPr>
        <p:grpSpPr>
          <a:xfrm>
            <a:off x="7140878" y="4189221"/>
            <a:ext cx="638865" cy="606144"/>
            <a:chOff x="1043215" y="4292666"/>
            <a:chExt cx="638865" cy="606144"/>
          </a:xfrm>
        </p:grpSpPr>
        <p:grpSp>
          <p:nvGrpSpPr>
            <p:cNvPr id="2087" name="Group 2086"/>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097"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8"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9"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0"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1"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2"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3"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088" name="Group 2087"/>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08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0"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1"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2"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3"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4"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5"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096"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04" name="Group 2103"/>
          <p:cNvGrpSpPr/>
          <p:nvPr/>
        </p:nvGrpSpPr>
        <p:grpSpPr>
          <a:xfrm>
            <a:off x="1036791" y="4189221"/>
            <a:ext cx="638865" cy="606144"/>
            <a:chOff x="1043215" y="4292666"/>
            <a:chExt cx="638865" cy="606144"/>
          </a:xfrm>
        </p:grpSpPr>
        <p:grpSp>
          <p:nvGrpSpPr>
            <p:cNvPr id="2105" name="Group 2104"/>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115"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6"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7"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8"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9"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20"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21"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106" name="Group 2105"/>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107"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0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1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sp>
        <p:nvSpPr>
          <p:cNvPr id="2125" name="TextBox 2124"/>
          <p:cNvSpPr txBox="1"/>
          <p:nvPr/>
        </p:nvSpPr>
        <p:spPr>
          <a:xfrm>
            <a:off x="-6424" y="3458640"/>
            <a:ext cx="9748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E3E5">
                    <a:lumMod val="10000"/>
                  </a:srgbClr>
                </a:solidFill>
                <a:effectLst/>
                <a:uLnTx/>
                <a:uFillTx/>
                <a:latin typeface="Candara"/>
                <a:ea typeface="+mn-ea"/>
                <a:cs typeface="+mn-cs"/>
              </a:rPr>
              <a:t>Tier 3</a:t>
            </a:r>
          </a:p>
        </p:txBody>
      </p:sp>
      <p:grpSp>
        <p:nvGrpSpPr>
          <p:cNvPr id="2126" name="Group 2125"/>
          <p:cNvGrpSpPr/>
          <p:nvPr/>
        </p:nvGrpSpPr>
        <p:grpSpPr>
          <a:xfrm>
            <a:off x="3327748" y="3294067"/>
            <a:ext cx="638865" cy="606144"/>
            <a:chOff x="1043215" y="4292666"/>
            <a:chExt cx="638865" cy="606144"/>
          </a:xfrm>
        </p:grpSpPr>
        <p:grpSp>
          <p:nvGrpSpPr>
            <p:cNvPr id="2289" name="Group 2288"/>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299"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0"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1"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2"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3"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4"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05"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290" name="Group 2289"/>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29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9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27" name="Group 2126"/>
          <p:cNvGrpSpPr/>
          <p:nvPr/>
        </p:nvGrpSpPr>
        <p:grpSpPr>
          <a:xfrm>
            <a:off x="1798781" y="3294067"/>
            <a:ext cx="638865" cy="606144"/>
            <a:chOff x="1043215" y="4292666"/>
            <a:chExt cx="638865" cy="606144"/>
          </a:xfrm>
        </p:grpSpPr>
        <p:grpSp>
          <p:nvGrpSpPr>
            <p:cNvPr id="2272" name="Group 2271"/>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282"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3"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4"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5"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6"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7"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8"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273" name="Group 2272"/>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274"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5"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6"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7"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8"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9"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0"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81"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28" name="Group 2127"/>
          <p:cNvGrpSpPr/>
          <p:nvPr/>
        </p:nvGrpSpPr>
        <p:grpSpPr>
          <a:xfrm>
            <a:off x="2566849" y="3294067"/>
            <a:ext cx="638865" cy="606144"/>
            <a:chOff x="1043215" y="4292666"/>
            <a:chExt cx="638865" cy="606144"/>
          </a:xfrm>
        </p:grpSpPr>
        <p:grpSp>
          <p:nvGrpSpPr>
            <p:cNvPr id="2255" name="Group 2254"/>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265"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6"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7"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8"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9"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0"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71"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256" name="Group 2255"/>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257"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5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5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6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30" name="Group 2129"/>
          <p:cNvGrpSpPr/>
          <p:nvPr/>
        </p:nvGrpSpPr>
        <p:grpSpPr>
          <a:xfrm>
            <a:off x="4089193" y="3294067"/>
            <a:ext cx="638865" cy="606144"/>
            <a:chOff x="1043215" y="4292666"/>
            <a:chExt cx="638865" cy="606144"/>
          </a:xfrm>
        </p:grpSpPr>
        <p:grpSp>
          <p:nvGrpSpPr>
            <p:cNvPr id="2221" name="Group 2220"/>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231"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2"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3"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4"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5"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6"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7"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222" name="Group 2221"/>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22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3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31" name="Group 2130"/>
          <p:cNvGrpSpPr/>
          <p:nvPr/>
        </p:nvGrpSpPr>
        <p:grpSpPr>
          <a:xfrm>
            <a:off x="4856974" y="3294067"/>
            <a:ext cx="638865" cy="606144"/>
            <a:chOff x="1043215" y="4292666"/>
            <a:chExt cx="638865" cy="606144"/>
          </a:xfrm>
        </p:grpSpPr>
        <p:grpSp>
          <p:nvGrpSpPr>
            <p:cNvPr id="2204" name="Group 2203"/>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214"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5"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6"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7"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8"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9"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20"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205" name="Group 2204"/>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206"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07"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08"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09"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0"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1"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2"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213"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2135" name="Group 2134"/>
          <p:cNvGrpSpPr/>
          <p:nvPr/>
        </p:nvGrpSpPr>
        <p:grpSpPr>
          <a:xfrm>
            <a:off x="1036791" y="3294067"/>
            <a:ext cx="638865" cy="606144"/>
            <a:chOff x="1043215" y="4292666"/>
            <a:chExt cx="638865" cy="606144"/>
          </a:xfrm>
        </p:grpSpPr>
        <p:grpSp>
          <p:nvGrpSpPr>
            <p:cNvPr id="2136" name="Group 2135"/>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146"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7"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8"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9"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50"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51"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52"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137" name="Group 2136"/>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138"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39"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0"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1"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2"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3"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4"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145"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sp>
        <p:nvSpPr>
          <p:cNvPr id="2307" name="TextBox 2306"/>
          <p:cNvSpPr txBox="1"/>
          <p:nvPr/>
        </p:nvSpPr>
        <p:spPr>
          <a:xfrm>
            <a:off x="-6424" y="2563487"/>
            <a:ext cx="9748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E3E5">
                    <a:lumMod val="10000"/>
                  </a:srgbClr>
                </a:solidFill>
                <a:effectLst/>
                <a:uLnTx/>
                <a:uFillTx/>
                <a:latin typeface="Candara"/>
                <a:ea typeface="+mn-ea"/>
                <a:cs typeface="+mn-cs"/>
              </a:rPr>
              <a:t>Tier 2</a:t>
            </a:r>
          </a:p>
        </p:txBody>
      </p:sp>
      <p:grpSp>
        <p:nvGrpSpPr>
          <p:cNvPr id="2317" name="Group 2316"/>
          <p:cNvGrpSpPr/>
          <p:nvPr/>
        </p:nvGrpSpPr>
        <p:grpSpPr>
          <a:xfrm>
            <a:off x="1036791" y="2398914"/>
            <a:ext cx="638865" cy="606144"/>
            <a:chOff x="1043215" y="4292666"/>
            <a:chExt cx="638865" cy="606144"/>
          </a:xfrm>
        </p:grpSpPr>
        <p:grpSp>
          <p:nvGrpSpPr>
            <p:cNvPr id="2318" name="Group 2317"/>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328"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9"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30"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31"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32"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33"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34"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319" name="Group 2318"/>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32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2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sp>
        <p:nvSpPr>
          <p:cNvPr id="2489" name="TextBox 2488"/>
          <p:cNvSpPr txBox="1"/>
          <p:nvPr/>
        </p:nvSpPr>
        <p:spPr>
          <a:xfrm>
            <a:off x="-6424" y="1668334"/>
            <a:ext cx="9748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E3E5">
                    <a:lumMod val="10000"/>
                  </a:srgbClr>
                </a:solidFill>
                <a:effectLst/>
                <a:uLnTx/>
                <a:uFillTx/>
                <a:latin typeface="Candara"/>
                <a:ea typeface="+mn-ea"/>
                <a:cs typeface="+mn-cs"/>
              </a:rPr>
              <a:t>Tier 1</a:t>
            </a:r>
          </a:p>
        </p:txBody>
      </p:sp>
      <p:grpSp>
        <p:nvGrpSpPr>
          <p:cNvPr id="2499" name="Group 2498"/>
          <p:cNvGrpSpPr/>
          <p:nvPr/>
        </p:nvGrpSpPr>
        <p:grpSpPr>
          <a:xfrm>
            <a:off x="1036791" y="1503761"/>
            <a:ext cx="638865" cy="606144"/>
            <a:chOff x="1043215" y="4292666"/>
            <a:chExt cx="638865" cy="606144"/>
          </a:xfrm>
        </p:grpSpPr>
        <p:grpSp>
          <p:nvGrpSpPr>
            <p:cNvPr id="2500" name="Group 2499"/>
            <p:cNvGrpSpPr/>
            <p:nvPr/>
          </p:nvGrpSpPr>
          <p:grpSpPr>
            <a:xfrm>
              <a:off x="1373819" y="4292666"/>
              <a:ext cx="308261" cy="606144"/>
              <a:chOff x="6578600" y="2695575"/>
              <a:chExt cx="942975" cy="1854200"/>
            </a:xfrm>
            <a:effectLst>
              <a:outerShdw blurRad="76200" dir="18900000" sy="23000" kx="-1200000" algn="bl" rotWithShape="0">
                <a:prstClr val="black">
                  <a:alpha val="20000"/>
                </a:prstClr>
              </a:outerShdw>
            </a:effectLst>
          </p:grpSpPr>
          <p:sp>
            <p:nvSpPr>
              <p:cNvPr id="2510" name="Oval 119"/>
              <p:cNvSpPr>
                <a:spLocks noChangeArrowheads="1"/>
              </p:cNvSpPr>
              <p:nvPr/>
            </p:nvSpPr>
            <p:spPr bwMode="auto">
              <a:xfrm>
                <a:off x="6965950" y="2695575"/>
                <a:ext cx="328613" cy="32543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1" name="Rectangle 120"/>
              <p:cNvSpPr>
                <a:spLocks noChangeArrowheads="1"/>
              </p:cNvSpPr>
              <p:nvPr/>
            </p:nvSpPr>
            <p:spPr bwMode="auto">
              <a:xfrm>
                <a:off x="7248525" y="3038475"/>
                <a:ext cx="68263" cy="28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2" name="Freeform 121"/>
              <p:cNvSpPr>
                <a:spLocks/>
              </p:cNvSpPr>
              <p:nvPr/>
            </p:nvSpPr>
            <p:spPr bwMode="auto">
              <a:xfrm>
                <a:off x="6578600" y="3035300"/>
                <a:ext cx="942975" cy="1514475"/>
              </a:xfrm>
              <a:custGeom>
                <a:avLst/>
                <a:gdLst>
                  <a:gd name="T0" fmla="*/ 474 w 492"/>
                  <a:gd name="T1" fmla="*/ 133 h 790"/>
                  <a:gd name="T2" fmla="*/ 376 w 492"/>
                  <a:gd name="T3" fmla="*/ 2 h 790"/>
                  <a:gd name="T4" fmla="*/ 340 w 492"/>
                  <a:gd name="T5" fmla="*/ 2 h 790"/>
                  <a:gd name="T6" fmla="*/ 287 w 492"/>
                  <a:gd name="T7" fmla="*/ 184 h 790"/>
                  <a:gd name="T8" fmla="*/ 246 w 492"/>
                  <a:gd name="T9" fmla="*/ 22 h 790"/>
                  <a:gd name="T10" fmla="*/ 204 w 492"/>
                  <a:gd name="T11" fmla="*/ 2 h 790"/>
                  <a:gd name="T12" fmla="*/ 158 w 492"/>
                  <a:gd name="T13" fmla="*/ 16 h 790"/>
                  <a:gd name="T14" fmla="*/ 147 w 492"/>
                  <a:gd name="T15" fmla="*/ 26 h 790"/>
                  <a:gd name="T16" fmla="*/ 13 w 492"/>
                  <a:gd name="T17" fmla="*/ 167 h 790"/>
                  <a:gd name="T18" fmla="*/ 13 w 492"/>
                  <a:gd name="T19" fmla="*/ 227 h 790"/>
                  <a:gd name="T20" fmla="*/ 159 w 492"/>
                  <a:gd name="T21" fmla="*/ 346 h 790"/>
                  <a:gd name="T22" fmla="*/ 176 w 492"/>
                  <a:gd name="T23" fmla="*/ 319 h 790"/>
                  <a:gd name="T24" fmla="*/ 177 w 492"/>
                  <a:gd name="T25" fmla="*/ 313 h 790"/>
                  <a:gd name="T26" fmla="*/ 177 w 492"/>
                  <a:gd name="T27" fmla="*/ 296 h 790"/>
                  <a:gd name="T28" fmla="*/ 176 w 492"/>
                  <a:gd name="T29" fmla="*/ 294 h 790"/>
                  <a:gd name="T30" fmla="*/ 174 w 492"/>
                  <a:gd name="T31" fmla="*/ 288 h 790"/>
                  <a:gd name="T32" fmla="*/ 161 w 492"/>
                  <a:gd name="T33" fmla="*/ 267 h 790"/>
                  <a:gd name="T34" fmla="*/ 132 w 492"/>
                  <a:gd name="T35" fmla="*/ 226 h 790"/>
                  <a:gd name="T36" fmla="*/ 129 w 492"/>
                  <a:gd name="T37" fmla="*/ 222 h 790"/>
                  <a:gd name="T38" fmla="*/ 122 w 492"/>
                  <a:gd name="T39" fmla="*/ 210 h 790"/>
                  <a:gd name="T40" fmla="*/ 126 w 492"/>
                  <a:gd name="T41" fmla="*/ 189 h 790"/>
                  <a:gd name="T42" fmla="*/ 207 w 492"/>
                  <a:gd name="T43" fmla="*/ 141 h 790"/>
                  <a:gd name="T44" fmla="*/ 273 w 492"/>
                  <a:gd name="T45" fmla="*/ 204 h 790"/>
                  <a:gd name="T46" fmla="*/ 270 w 492"/>
                  <a:gd name="T47" fmla="*/ 247 h 790"/>
                  <a:gd name="T48" fmla="*/ 185 w 492"/>
                  <a:gd name="T49" fmla="*/ 312 h 790"/>
                  <a:gd name="T50" fmla="*/ 162 w 492"/>
                  <a:gd name="T51" fmla="*/ 353 h 790"/>
                  <a:gd name="T52" fmla="*/ 216 w 492"/>
                  <a:gd name="T53" fmla="*/ 790 h 790"/>
                  <a:gd name="T54" fmla="*/ 288 w 492"/>
                  <a:gd name="T55" fmla="*/ 449 h 790"/>
                  <a:gd name="T56" fmla="*/ 360 w 492"/>
                  <a:gd name="T57" fmla="*/ 790 h 790"/>
                  <a:gd name="T58" fmla="*/ 412 w 492"/>
                  <a:gd name="T59" fmla="*/ 714 h 790"/>
                  <a:gd name="T60" fmla="*/ 352 w 492"/>
                  <a:gd name="T61" fmla="*/ 488 h 790"/>
                  <a:gd name="T62" fmla="*/ 385 w 492"/>
                  <a:gd name="T63" fmla="*/ 409 h 790"/>
                  <a:gd name="T64" fmla="*/ 341 w 492"/>
                  <a:gd name="T65" fmla="*/ 337 h 790"/>
                  <a:gd name="T66" fmla="*/ 380 w 492"/>
                  <a:gd name="T67" fmla="*/ 192 h 790"/>
                  <a:gd name="T68" fmla="*/ 377 w 492"/>
                  <a:gd name="T69" fmla="*/ 172 h 790"/>
                  <a:gd name="T70" fmla="*/ 371 w 492"/>
                  <a:gd name="T71" fmla="*/ 157 h 790"/>
                  <a:gd name="T72" fmla="*/ 377 w 492"/>
                  <a:gd name="T73" fmla="*/ 152 h 790"/>
                  <a:gd name="T74" fmla="*/ 380 w 492"/>
                  <a:gd name="T75" fmla="*/ 159 h 790"/>
                  <a:gd name="T76" fmla="*/ 389 w 492"/>
                  <a:gd name="T77" fmla="*/ 181 h 790"/>
                  <a:gd name="T78" fmla="*/ 382 w 492"/>
                  <a:gd name="T79" fmla="*/ 215 h 790"/>
                  <a:gd name="T80" fmla="*/ 382 w 492"/>
                  <a:gd name="T81" fmla="*/ 401 h 790"/>
                  <a:gd name="T82" fmla="*/ 392 w 492"/>
                  <a:gd name="T83" fmla="*/ 402 h 790"/>
                  <a:gd name="T84" fmla="*/ 396 w 492"/>
                  <a:gd name="T85" fmla="*/ 402 h 790"/>
                  <a:gd name="T86" fmla="*/ 401 w 492"/>
                  <a:gd name="T87" fmla="*/ 401 h 790"/>
                  <a:gd name="T88" fmla="*/ 409 w 492"/>
                  <a:gd name="T89" fmla="*/ 399 h 790"/>
                  <a:gd name="T90" fmla="*/ 414 w 492"/>
                  <a:gd name="T91" fmla="*/ 397 h 790"/>
                  <a:gd name="T92" fmla="*/ 457 w 492"/>
                  <a:gd name="T93" fmla="*/ 305 h 790"/>
                  <a:gd name="T94" fmla="*/ 491 w 492"/>
                  <a:gd name="T95" fmla="*/ 1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790">
                    <a:moveTo>
                      <a:pt x="492" y="175"/>
                    </a:moveTo>
                    <a:cubicBezTo>
                      <a:pt x="492" y="170"/>
                      <a:pt x="491" y="166"/>
                      <a:pt x="489" y="163"/>
                    </a:cubicBezTo>
                    <a:cubicBezTo>
                      <a:pt x="474" y="133"/>
                      <a:pt x="474" y="133"/>
                      <a:pt x="474" y="133"/>
                    </a:cubicBezTo>
                    <a:cubicBezTo>
                      <a:pt x="449" y="78"/>
                      <a:pt x="449" y="78"/>
                      <a:pt x="449" y="78"/>
                    </a:cubicBezTo>
                    <a:cubicBezTo>
                      <a:pt x="428" y="32"/>
                      <a:pt x="428" y="32"/>
                      <a:pt x="428" y="32"/>
                    </a:cubicBezTo>
                    <a:cubicBezTo>
                      <a:pt x="418" y="11"/>
                      <a:pt x="397" y="0"/>
                      <a:pt x="376" y="2"/>
                    </a:cubicBezTo>
                    <a:cubicBezTo>
                      <a:pt x="376" y="2"/>
                      <a:pt x="375" y="2"/>
                      <a:pt x="375" y="2"/>
                    </a:cubicBezTo>
                    <a:cubicBezTo>
                      <a:pt x="373" y="2"/>
                      <a:pt x="372" y="2"/>
                      <a:pt x="371" y="2"/>
                    </a:cubicBezTo>
                    <a:cubicBezTo>
                      <a:pt x="340" y="2"/>
                      <a:pt x="340" y="2"/>
                      <a:pt x="340" y="2"/>
                    </a:cubicBezTo>
                    <a:cubicBezTo>
                      <a:pt x="333" y="2"/>
                      <a:pt x="331" y="9"/>
                      <a:pt x="328" y="22"/>
                    </a:cubicBezTo>
                    <a:cubicBezTo>
                      <a:pt x="328" y="24"/>
                      <a:pt x="291" y="181"/>
                      <a:pt x="291" y="181"/>
                    </a:cubicBezTo>
                    <a:cubicBezTo>
                      <a:pt x="290" y="183"/>
                      <a:pt x="289" y="184"/>
                      <a:pt x="287" y="184"/>
                    </a:cubicBezTo>
                    <a:cubicBezTo>
                      <a:pt x="287" y="184"/>
                      <a:pt x="287" y="184"/>
                      <a:pt x="287" y="184"/>
                    </a:cubicBezTo>
                    <a:cubicBezTo>
                      <a:pt x="286" y="184"/>
                      <a:pt x="284" y="183"/>
                      <a:pt x="284" y="181"/>
                    </a:cubicBezTo>
                    <a:cubicBezTo>
                      <a:pt x="283" y="180"/>
                      <a:pt x="249" y="33"/>
                      <a:pt x="246" y="22"/>
                    </a:cubicBezTo>
                    <a:cubicBezTo>
                      <a:pt x="243" y="9"/>
                      <a:pt x="241" y="2"/>
                      <a:pt x="235" y="2"/>
                    </a:cubicBezTo>
                    <a:cubicBezTo>
                      <a:pt x="205" y="2"/>
                      <a:pt x="205" y="2"/>
                      <a:pt x="205" y="2"/>
                    </a:cubicBezTo>
                    <a:cubicBezTo>
                      <a:pt x="205" y="2"/>
                      <a:pt x="205" y="2"/>
                      <a:pt x="204" y="2"/>
                    </a:cubicBezTo>
                    <a:cubicBezTo>
                      <a:pt x="204" y="2"/>
                      <a:pt x="204" y="2"/>
                      <a:pt x="203" y="2"/>
                    </a:cubicBezTo>
                    <a:cubicBezTo>
                      <a:pt x="194" y="2"/>
                      <a:pt x="185" y="3"/>
                      <a:pt x="176" y="6"/>
                    </a:cubicBezTo>
                    <a:cubicBezTo>
                      <a:pt x="170" y="8"/>
                      <a:pt x="164" y="11"/>
                      <a:pt x="158" y="16"/>
                    </a:cubicBezTo>
                    <a:cubicBezTo>
                      <a:pt x="158" y="16"/>
                      <a:pt x="157" y="16"/>
                      <a:pt x="157" y="16"/>
                    </a:cubicBezTo>
                    <a:cubicBezTo>
                      <a:pt x="157" y="17"/>
                      <a:pt x="157" y="17"/>
                      <a:pt x="156" y="17"/>
                    </a:cubicBezTo>
                    <a:cubicBezTo>
                      <a:pt x="153" y="20"/>
                      <a:pt x="150" y="23"/>
                      <a:pt x="147" y="26"/>
                    </a:cubicBezTo>
                    <a:cubicBezTo>
                      <a:pt x="57" y="121"/>
                      <a:pt x="57" y="121"/>
                      <a:pt x="57" y="121"/>
                    </a:cubicBezTo>
                    <a:cubicBezTo>
                      <a:pt x="57" y="121"/>
                      <a:pt x="36" y="143"/>
                      <a:pt x="17" y="163"/>
                    </a:cubicBezTo>
                    <a:cubicBezTo>
                      <a:pt x="16" y="164"/>
                      <a:pt x="14" y="166"/>
                      <a:pt x="13" y="167"/>
                    </a:cubicBezTo>
                    <a:cubicBezTo>
                      <a:pt x="9" y="171"/>
                      <a:pt x="6" y="177"/>
                      <a:pt x="4" y="182"/>
                    </a:cubicBezTo>
                    <a:cubicBezTo>
                      <a:pt x="0" y="196"/>
                      <a:pt x="3" y="211"/>
                      <a:pt x="10" y="223"/>
                    </a:cubicBezTo>
                    <a:cubicBezTo>
                      <a:pt x="13" y="227"/>
                      <a:pt x="13" y="227"/>
                      <a:pt x="13" y="227"/>
                    </a:cubicBezTo>
                    <a:cubicBezTo>
                      <a:pt x="44" y="269"/>
                      <a:pt x="44" y="269"/>
                      <a:pt x="44" y="269"/>
                    </a:cubicBezTo>
                    <a:cubicBezTo>
                      <a:pt x="89" y="332"/>
                      <a:pt x="89" y="332"/>
                      <a:pt x="89" y="332"/>
                    </a:cubicBezTo>
                    <a:cubicBezTo>
                      <a:pt x="106" y="355"/>
                      <a:pt x="137" y="361"/>
                      <a:pt x="159" y="346"/>
                    </a:cubicBezTo>
                    <a:cubicBezTo>
                      <a:pt x="160" y="345"/>
                      <a:pt x="161" y="344"/>
                      <a:pt x="161" y="343"/>
                    </a:cubicBezTo>
                    <a:cubicBezTo>
                      <a:pt x="162" y="343"/>
                      <a:pt x="162" y="343"/>
                      <a:pt x="162" y="343"/>
                    </a:cubicBezTo>
                    <a:cubicBezTo>
                      <a:pt x="169" y="337"/>
                      <a:pt x="174" y="328"/>
                      <a:pt x="176" y="319"/>
                    </a:cubicBezTo>
                    <a:cubicBezTo>
                      <a:pt x="176" y="319"/>
                      <a:pt x="176" y="319"/>
                      <a:pt x="176" y="318"/>
                    </a:cubicBezTo>
                    <a:cubicBezTo>
                      <a:pt x="177" y="317"/>
                      <a:pt x="177" y="315"/>
                      <a:pt x="177" y="313"/>
                    </a:cubicBezTo>
                    <a:cubicBezTo>
                      <a:pt x="177" y="313"/>
                      <a:pt x="177" y="313"/>
                      <a:pt x="177" y="313"/>
                    </a:cubicBezTo>
                    <a:cubicBezTo>
                      <a:pt x="178" y="311"/>
                      <a:pt x="178" y="309"/>
                      <a:pt x="178" y="308"/>
                    </a:cubicBezTo>
                    <a:cubicBezTo>
                      <a:pt x="178" y="308"/>
                      <a:pt x="178" y="307"/>
                      <a:pt x="178" y="307"/>
                    </a:cubicBezTo>
                    <a:cubicBezTo>
                      <a:pt x="178" y="304"/>
                      <a:pt x="177" y="300"/>
                      <a:pt x="177" y="296"/>
                    </a:cubicBezTo>
                    <a:cubicBezTo>
                      <a:pt x="177" y="296"/>
                      <a:pt x="177" y="296"/>
                      <a:pt x="177" y="296"/>
                    </a:cubicBezTo>
                    <a:cubicBezTo>
                      <a:pt x="177" y="295"/>
                      <a:pt x="176" y="295"/>
                      <a:pt x="176" y="295"/>
                    </a:cubicBezTo>
                    <a:cubicBezTo>
                      <a:pt x="176" y="295"/>
                      <a:pt x="176" y="295"/>
                      <a:pt x="176" y="294"/>
                    </a:cubicBezTo>
                    <a:cubicBezTo>
                      <a:pt x="176" y="293"/>
                      <a:pt x="176" y="293"/>
                      <a:pt x="176" y="292"/>
                    </a:cubicBezTo>
                    <a:cubicBezTo>
                      <a:pt x="176" y="292"/>
                      <a:pt x="176" y="291"/>
                      <a:pt x="175" y="291"/>
                    </a:cubicBezTo>
                    <a:cubicBezTo>
                      <a:pt x="175" y="290"/>
                      <a:pt x="175" y="289"/>
                      <a:pt x="174" y="288"/>
                    </a:cubicBezTo>
                    <a:cubicBezTo>
                      <a:pt x="174" y="288"/>
                      <a:pt x="174" y="287"/>
                      <a:pt x="174" y="287"/>
                    </a:cubicBezTo>
                    <a:cubicBezTo>
                      <a:pt x="172" y="283"/>
                      <a:pt x="170" y="279"/>
                      <a:pt x="168" y="275"/>
                    </a:cubicBezTo>
                    <a:cubicBezTo>
                      <a:pt x="161" y="267"/>
                      <a:pt x="161" y="267"/>
                      <a:pt x="161" y="267"/>
                    </a:cubicBezTo>
                    <a:cubicBezTo>
                      <a:pt x="134" y="229"/>
                      <a:pt x="134" y="229"/>
                      <a:pt x="134" y="229"/>
                    </a:cubicBezTo>
                    <a:cubicBezTo>
                      <a:pt x="134" y="229"/>
                      <a:pt x="134" y="229"/>
                      <a:pt x="134" y="229"/>
                    </a:cubicBezTo>
                    <a:cubicBezTo>
                      <a:pt x="132" y="226"/>
                      <a:pt x="132" y="226"/>
                      <a:pt x="132" y="226"/>
                    </a:cubicBezTo>
                    <a:cubicBezTo>
                      <a:pt x="132" y="225"/>
                      <a:pt x="132" y="225"/>
                      <a:pt x="132" y="225"/>
                    </a:cubicBezTo>
                    <a:cubicBezTo>
                      <a:pt x="129" y="222"/>
                      <a:pt x="129" y="222"/>
                      <a:pt x="129" y="222"/>
                    </a:cubicBezTo>
                    <a:cubicBezTo>
                      <a:pt x="129" y="222"/>
                      <a:pt x="129" y="222"/>
                      <a:pt x="129" y="222"/>
                    </a:cubicBezTo>
                    <a:cubicBezTo>
                      <a:pt x="125" y="216"/>
                      <a:pt x="125" y="216"/>
                      <a:pt x="125" y="216"/>
                    </a:cubicBezTo>
                    <a:cubicBezTo>
                      <a:pt x="125" y="216"/>
                      <a:pt x="125" y="216"/>
                      <a:pt x="125" y="216"/>
                    </a:cubicBezTo>
                    <a:cubicBezTo>
                      <a:pt x="124" y="215"/>
                      <a:pt x="122" y="212"/>
                      <a:pt x="122" y="210"/>
                    </a:cubicBezTo>
                    <a:cubicBezTo>
                      <a:pt x="121" y="209"/>
                      <a:pt x="121" y="208"/>
                      <a:pt x="121" y="206"/>
                    </a:cubicBezTo>
                    <a:cubicBezTo>
                      <a:pt x="120" y="200"/>
                      <a:pt x="122" y="193"/>
                      <a:pt x="127" y="189"/>
                    </a:cubicBezTo>
                    <a:cubicBezTo>
                      <a:pt x="126" y="189"/>
                      <a:pt x="126" y="189"/>
                      <a:pt x="126" y="189"/>
                    </a:cubicBezTo>
                    <a:cubicBezTo>
                      <a:pt x="162" y="152"/>
                      <a:pt x="162" y="152"/>
                      <a:pt x="162" y="152"/>
                    </a:cubicBezTo>
                    <a:cubicBezTo>
                      <a:pt x="162" y="175"/>
                      <a:pt x="162" y="175"/>
                      <a:pt x="162" y="175"/>
                    </a:cubicBezTo>
                    <a:cubicBezTo>
                      <a:pt x="207" y="141"/>
                      <a:pt x="207" y="141"/>
                      <a:pt x="207" y="141"/>
                    </a:cubicBezTo>
                    <a:cubicBezTo>
                      <a:pt x="209" y="139"/>
                      <a:pt x="213" y="138"/>
                      <a:pt x="216" y="138"/>
                    </a:cubicBezTo>
                    <a:cubicBezTo>
                      <a:pt x="220" y="138"/>
                      <a:pt x="224" y="140"/>
                      <a:pt x="227" y="143"/>
                    </a:cubicBezTo>
                    <a:cubicBezTo>
                      <a:pt x="273" y="204"/>
                      <a:pt x="273" y="204"/>
                      <a:pt x="273" y="204"/>
                    </a:cubicBezTo>
                    <a:cubicBezTo>
                      <a:pt x="278" y="210"/>
                      <a:pt x="277" y="219"/>
                      <a:pt x="271" y="224"/>
                    </a:cubicBezTo>
                    <a:cubicBezTo>
                      <a:pt x="273" y="227"/>
                      <a:pt x="273" y="227"/>
                      <a:pt x="273" y="227"/>
                    </a:cubicBezTo>
                    <a:cubicBezTo>
                      <a:pt x="278" y="233"/>
                      <a:pt x="277" y="242"/>
                      <a:pt x="270" y="247"/>
                    </a:cubicBezTo>
                    <a:cubicBezTo>
                      <a:pt x="230" y="278"/>
                      <a:pt x="230" y="278"/>
                      <a:pt x="230" y="278"/>
                    </a:cubicBezTo>
                    <a:cubicBezTo>
                      <a:pt x="230" y="278"/>
                      <a:pt x="230" y="278"/>
                      <a:pt x="230" y="278"/>
                    </a:cubicBezTo>
                    <a:cubicBezTo>
                      <a:pt x="185" y="312"/>
                      <a:pt x="185" y="312"/>
                      <a:pt x="185" y="312"/>
                    </a:cubicBezTo>
                    <a:cubicBezTo>
                      <a:pt x="185" y="313"/>
                      <a:pt x="185" y="313"/>
                      <a:pt x="185" y="314"/>
                    </a:cubicBezTo>
                    <a:cubicBezTo>
                      <a:pt x="183" y="330"/>
                      <a:pt x="175" y="343"/>
                      <a:pt x="163" y="352"/>
                    </a:cubicBezTo>
                    <a:cubicBezTo>
                      <a:pt x="163" y="352"/>
                      <a:pt x="162" y="353"/>
                      <a:pt x="162" y="353"/>
                    </a:cubicBezTo>
                    <a:cubicBezTo>
                      <a:pt x="162" y="390"/>
                      <a:pt x="162" y="390"/>
                      <a:pt x="162" y="390"/>
                    </a:cubicBezTo>
                    <a:cubicBezTo>
                      <a:pt x="162" y="733"/>
                      <a:pt x="162" y="733"/>
                      <a:pt x="162" y="733"/>
                    </a:cubicBezTo>
                    <a:cubicBezTo>
                      <a:pt x="162" y="764"/>
                      <a:pt x="186" y="790"/>
                      <a:pt x="216" y="790"/>
                    </a:cubicBezTo>
                    <a:cubicBezTo>
                      <a:pt x="246" y="790"/>
                      <a:pt x="270" y="764"/>
                      <a:pt x="270" y="733"/>
                    </a:cubicBezTo>
                    <a:cubicBezTo>
                      <a:pt x="270" y="463"/>
                      <a:pt x="270" y="463"/>
                      <a:pt x="270" y="463"/>
                    </a:cubicBezTo>
                    <a:cubicBezTo>
                      <a:pt x="272" y="455"/>
                      <a:pt x="279" y="449"/>
                      <a:pt x="288" y="449"/>
                    </a:cubicBezTo>
                    <a:cubicBezTo>
                      <a:pt x="297" y="449"/>
                      <a:pt x="304" y="455"/>
                      <a:pt x="306" y="463"/>
                    </a:cubicBezTo>
                    <a:cubicBezTo>
                      <a:pt x="306" y="733"/>
                      <a:pt x="306" y="733"/>
                      <a:pt x="306" y="733"/>
                    </a:cubicBezTo>
                    <a:cubicBezTo>
                      <a:pt x="306" y="764"/>
                      <a:pt x="330" y="790"/>
                      <a:pt x="360" y="790"/>
                    </a:cubicBezTo>
                    <a:cubicBezTo>
                      <a:pt x="390" y="790"/>
                      <a:pt x="414" y="764"/>
                      <a:pt x="414" y="733"/>
                    </a:cubicBezTo>
                    <a:cubicBezTo>
                      <a:pt x="414" y="714"/>
                      <a:pt x="414" y="714"/>
                      <a:pt x="414" y="714"/>
                    </a:cubicBezTo>
                    <a:cubicBezTo>
                      <a:pt x="413" y="714"/>
                      <a:pt x="413" y="714"/>
                      <a:pt x="412" y="714"/>
                    </a:cubicBezTo>
                    <a:cubicBezTo>
                      <a:pt x="389" y="714"/>
                      <a:pt x="389" y="714"/>
                      <a:pt x="389" y="714"/>
                    </a:cubicBezTo>
                    <a:cubicBezTo>
                      <a:pt x="368" y="714"/>
                      <a:pt x="352" y="698"/>
                      <a:pt x="352" y="678"/>
                    </a:cubicBezTo>
                    <a:cubicBezTo>
                      <a:pt x="352" y="488"/>
                      <a:pt x="352" y="488"/>
                      <a:pt x="352" y="488"/>
                    </a:cubicBezTo>
                    <a:cubicBezTo>
                      <a:pt x="352" y="470"/>
                      <a:pt x="365" y="454"/>
                      <a:pt x="383" y="452"/>
                    </a:cubicBezTo>
                    <a:cubicBezTo>
                      <a:pt x="383" y="415"/>
                      <a:pt x="383" y="415"/>
                      <a:pt x="383" y="415"/>
                    </a:cubicBezTo>
                    <a:cubicBezTo>
                      <a:pt x="383" y="413"/>
                      <a:pt x="384" y="411"/>
                      <a:pt x="385" y="409"/>
                    </a:cubicBezTo>
                    <a:cubicBezTo>
                      <a:pt x="383" y="409"/>
                      <a:pt x="381" y="409"/>
                      <a:pt x="379" y="408"/>
                    </a:cubicBezTo>
                    <a:cubicBezTo>
                      <a:pt x="365" y="404"/>
                      <a:pt x="353" y="395"/>
                      <a:pt x="346" y="381"/>
                    </a:cubicBezTo>
                    <a:cubicBezTo>
                      <a:pt x="338" y="367"/>
                      <a:pt x="337" y="352"/>
                      <a:pt x="341" y="337"/>
                    </a:cubicBezTo>
                    <a:cubicBezTo>
                      <a:pt x="357" y="277"/>
                      <a:pt x="357" y="277"/>
                      <a:pt x="357" y="277"/>
                    </a:cubicBezTo>
                    <a:cubicBezTo>
                      <a:pt x="374" y="213"/>
                      <a:pt x="374" y="213"/>
                      <a:pt x="374" y="213"/>
                    </a:cubicBezTo>
                    <a:cubicBezTo>
                      <a:pt x="380" y="192"/>
                      <a:pt x="380" y="192"/>
                      <a:pt x="380" y="192"/>
                    </a:cubicBezTo>
                    <a:cubicBezTo>
                      <a:pt x="380" y="189"/>
                      <a:pt x="381" y="184"/>
                      <a:pt x="381" y="182"/>
                    </a:cubicBezTo>
                    <a:cubicBezTo>
                      <a:pt x="381" y="180"/>
                      <a:pt x="380" y="178"/>
                      <a:pt x="379" y="176"/>
                    </a:cubicBezTo>
                    <a:cubicBezTo>
                      <a:pt x="378" y="174"/>
                      <a:pt x="378" y="173"/>
                      <a:pt x="377" y="172"/>
                    </a:cubicBezTo>
                    <a:cubicBezTo>
                      <a:pt x="371" y="158"/>
                      <a:pt x="371" y="158"/>
                      <a:pt x="371" y="158"/>
                    </a:cubicBezTo>
                    <a:cubicBezTo>
                      <a:pt x="371" y="158"/>
                      <a:pt x="371" y="158"/>
                      <a:pt x="371" y="158"/>
                    </a:cubicBezTo>
                    <a:cubicBezTo>
                      <a:pt x="371" y="157"/>
                      <a:pt x="371" y="157"/>
                      <a:pt x="371" y="157"/>
                    </a:cubicBezTo>
                    <a:cubicBezTo>
                      <a:pt x="369" y="155"/>
                      <a:pt x="368" y="153"/>
                      <a:pt x="370" y="151"/>
                    </a:cubicBezTo>
                    <a:cubicBezTo>
                      <a:pt x="371" y="150"/>
                      <a:pt x="372" y="149"/>
                      <a:pt x="374" y="149"/>
                    </a:cubicBezTo>
                    <a:cubicBezTo>
                      <a:pt x="376" y="149"/>
                      <a:pt x="376" y="151"/>
                      <a:pt x="377" y="152"/>
                    </a:cubicBezTo>
                    <a:cubicBezTo>
                      <a:pt x="377" y="153"/>
                      <a:pt x="378" y="153"/>
                      <a:pt x="378" y="154"/>
                    </a:cubicBezTo>
                    <a:cubicBezTo>
                      <a:pt x="378" y="154"/>
                      <a:pt x="378" y="155"/>
                      <a:pt x="378" y="155"/>
                    </a:cubicBezTo>
                    <a:cubicBezTo>
                      <a:pt x="380" y="159"/>
                      <a:pt x="380" y="159"/>
                      <a:pt x="380" y="159"/>
                    </a:cubicBezTo>
                    <a:cubicBezTo>
                      <a:pt x="380" y="159"/>
                      <a:pt x="384" y="168"/>
                      <a:pt x="384" y="168"/>
                    </a:cubicBezTo>
                    <a:cubicBezTo>
                      <a:pt x="385" y="169"/>
                      <a:pt x="385" y="169"/>
                      <a:pt x="385" y="169"/>
                    </a:cubicBezTo>
                    <a:cubicBezTo>
                      <a:pt x="386" y="173"/>
                      <a:pt x="388" y="176"/>
                      <a:pt x="389" y="181"/>
                    </a:cubicBezTo>
                    <a:cubicBezTo>
                      <a:pt x="389" y="185"/>
                      <a:pt x="388" y="191"/>
                      <a:pt x="387" y="194"/>
                    </a:cubicBezTo>
                    <a:cubicBezTo>
                      <a:pt x="384" y="206"/>
                      <a:pt x="384" y="206"/>
                      <a:pt x="384" y="206"/>
                    </a:cubicBezTo>
                    <a:cubicBezTo>
                      <a:pt x="382" y="215"/>
                      <a:pt x="382" y="215"/>
                      <a:pt x="382" y="215"/>
                    </a:cubicBezTo>
                    <a:cubicBezTo>
                      <a:pt x="365" y="277"/>
                      <a:pt x="365" y="277"/>
                      <a:pt x="365" y="277"/>
                    </a:cubicBezTo>
                    <a:cubicBezTo>
                      <a:pt x="349" y="339"/>
                      <a:pt x="349" y="339"/>
                      <a:pt x="349" y="339"/>
                    </a:cubicBezTo>
                    <a:cubicBezTo>
                      <a:pt x="341" y="366"/>
                      <a:pt x="356" y="394"/>
                      <a:pt x="382" y="401"/>
                    </a:cubicBezTo>
                    <a:cubicBezTo>
                      <a:pt x="383" y="401"/>
                      <a:pt x="385" y="401"/>
                      <a:pt x="387" y="402"/>
                    </a:cubicBezTo>
                    <a:cubicBezTo>
                      <a:pt x="387" y="402"/>
                      <a:pt x="388" y="402"/>
                      <a:pt x="389" y="402"/>
                    </a:cubicBezTo>
                    <a:cubicBezTo>
                      <a:pt x="390" y="402"/>
                      <a:pt x="391" y="402"/>
                      <a:pt x="392" y="402"/>
                    </a:cubicBezTo>
                    <a:cubicBezTo>
                      <a:pt x="393" y="402"/>
                      <a:pt x="393" y="402"/>
                      <a:pt x="394" y="402"/>
                    </a:cubicBezTo>
                    <a:cubicBezTo>
                      <a:pt x="394" y="402"/>
                      <a:pt x="395" y="402"/>
                      <a:pt x="395" y="402"/>
                    </a:cubicBezTo>
                    <a:cubicBezTo>
                      <a:pt x="395" y="402"/>
                      <a:pt x="396" y="402"/>
                      <a:pt x="396" y="402"/>
                    </a:cubicBezTo>
                    <a:cubicBezTo>
                      <a:pt x="397" y="402"/>
                      <a:pt x="398" y="402"/>
                      <a:pt x="399" y="402"/>
                    </a:cubicBezTo>
                    <a:cubicBezTo>
                      <a:pt x="399" y="402"/>
                      <a:pt x="399" y="402"/>
                      <a:pt x="400" y="402"/>
                    </a:cubicBezTo>
                    <a:cubicBezTo>
                      <a:pt x="400" y="402"/>
                      <a:pt x="400" y="401"/>
                      <a:pt x="401" y="401"/>
                    </a:cubicBezTo>
                    <a:cubicBezTo>
                      <a:pt x="402" y="401"/>
                      <a:pt x="404" y="401"/>
                      <a:pt x="405" y="400"/>
                    </a:cubicBezTo>
                    <a:cubicBezTo>
                      <a:pt x="405" y="400"/>
                      <a:pt x="405" y="400"/>
                      <a:pt x="406" y="400"/>
                    </a:cubicBezTo>
                    <a:cubicBezTo>
                      <a:pt x="407" y="400"/>
                      <a:pt x="408" y="400"/>
                      <a:pt x="409" y="399"/>
                    </a:cubicBezTo>
                    <a:cubicBezTo>
                      <a:pt x="410" y="399"/>
                      <a:pt x="410" y="399"/>
                      <a:pt x="411" y="399"/>
                    </a:cubicBezTo>
                    <a:cubicBezTo>
                      <a:pt x="412" y="398"/>
                      <a:pt x="412" y="398"/>
                      <a:pt x="413" y="397"/>
                    </a:cubicBezTo>
                    <a:cubicBezTo>
                      <a:pt x="414" y="397"/>
                      <a:pt x="414" y="397"/>
                      <a:pt x="414" y="397"/>
                    </a:cubicBezTo>
                    <a:cubicBezTo>
                      <a:pt x="414" y="397"/>
                      <a:pt x="414" y="397"/>
                      <a:pt x="414" y="397"/>
                    </a:cubicBezTo>
                    <a:cubicBezTo>
                      <a:pt x="427" y="391"/>
                      <a:pt x="437" y="379"/>
                      <a:pt x="441" y="364"/>
                    </a:cubicBezTo>
                    <a:cubicBezTo>
                      <a:pt x="457" y="305"/>
                      <a:pt x="457" y="305"/>
                      <a:pt x="457" y="305"/>
                    </a:cubicBezTo>
                    <a:cubicBezTo>
                      <a:pt x="478" y="227"/>
                      <a:pt x="478" y="227"/>
                      <a:pt x="478" y="227"/>
                    </a:cubicBezTo>
                    <a:cubicBezTo>
                      <a:pt x="491" y="182"/>
                      <a:pt x="491" y="182"/>
                      <a:pt x="491" y="182"/>
                    </a:cubicBezTo>
                    <a:cubicBezTo>
                      <a:pt x="491" y="182"/>
                      <a:pt x="491" y="182"/>
                      <a:pt x="491" y="182"/>
                    </a:cubicBezTo>
                    <a:cubicBezTo>
                      <a:pt x="492" y="180"/>
                      <a:pt x="492" y="177"/>
                      <a:pt x="492" y="1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3" name="Freeform 122"/>
              <p:cNvSpPr>
                <a:spLocks/>
              </p:cNvSpPr>
              <p:nvPr/>
            </p:nvSpPr>
            <p:spPr bwMode="auto">
              <a:xfrm>
                <a:off x="7269163" y="3821113"/>
                <a:ext cx="155575" cy="568325"/>
              </a:xfrm>
              <a:custGeom>
                <a:avLst/>
                <a:gdLst>
                  <a:gd name="T0" fmla="*/ 54 w 81"/>
                  <a:gd name="T1" fmla="*/ 49 h 296"/>
                  <a:gd name="T2" fmla="*/ 52 w 81"/>
                  <a:gd name="T3" fmla="*/ 49 h 296"/>
                  <a:gd name="T4" fmla="*/ 50 w 81"/>
                  <a:gd name="T5" fmla="*/ 49 h 296"/>
                  <a:gd name="T6" fmla="*/ 50 w 81"/>
                  <a:gd name="T7" fmla="*/ 5 h 296"/>
                  <a:gd name="T8" fmla="*/ 44 w 81"/>
                  <a:gd name="T9" fmla="*/ 0 h 296"/>
                  <a:gd name="T10" fmla="*/ 39 w 81"/>
                  <a:gd name="T11" fmla="*/ 0 h 296"/>
                  <a:gd name="T12" fmla="*/ 37 w 81"/>
                  <a:gd name="T13" fmla="*/ 0 h 296"/>
                  <a:gd name="T14" fmla="*/ 35 w 81"/>
                  <a:gd name="T15" fmla="*/ 0 h 296"/>
                  <a:gd name="T16" fmla="*/ 31 w 81"/>
                  <a:gd name="T17" fmla="*/ 5 h 296"/>
                  <a:gd name="T18" fmla="*/ 31 w 81"/>
                  <a:gd name="T19" fmla="*/ 49 h 296"/>
                  <a:gd name="T20" fmla="*/ 29 w 81"/>
                  <a:gd name="T21" fmla="*/ 49 h 296"/>
                  <a:gd name="T22" fmla="*/ 0 w 81"/>
                  <a:gd name="T23" fmla="*/ 78 h 296"/>
                  <a:gd name="T24" fmla="*/ 0 w 81"/>
                  <a:gd name="T25" fmla="*/ 268 h 296"/>
                  <a:gd name="T26" fmla="*/ 29 w 81"/>
                  <a:gd name="T27" fmla="*/ 296 h 296"/>
                  <a:gd name="T28" fmla="*/ 52 w 81"/>
                  <a:gd name="T29" fmla="*/ 296 h 296"/>
                  <a:gd name="T30" fmla="*/ 54 w 81"/>
                  <a:gd name="T31" fmla="*/ 296 h 296"/>
                  <a:gd name="T32" fmla="*/ 81 w 81"/>
                  <a:gd name="T33" fmla="*/ 268 h 296"/>
                  <a:gd name="T34" fmla="*/ 81 w 81"/>
                  <a:gd name="T35" fmla="*/ 78 h 296"/>
                  <a:gd name="T36" fmla="*/ 54 w 81"/>
                  <a:gd name="T37" fmla="*/ 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96">
                    <a:moveTo>
                      <a:pt x="54" y="49"/>
                    </a:moveTo>
                    <a:cubicBezTo>
                      <a:pt x="53" y="49"/>
                      <a:pt x="53" y="49"/>
                      <a:pt x="52" y="49"/>
                    </a:cubicBezTo>
                    <a:cubicBezTo>
                      <a:pt x="50" y="49"/>
                      <a:pt x="50" y="49"/>
                      <a:pt x="50" y="49"/>
                    </a:cubicBezTo>
                    <a:cubicBezTo>
                      <a:pt x="50" y="5"/>
                      <a:pt x="50" y="5"/>
                      <a:pt x="50" y="5"/>
                    </a:cubicBezTo>
                    <a:cubicBezTo>
                      <a:pt x="50" y="2"/>
                      <a:pt x="47" y="0"/>
                      <a:pt x="44" y="0"/>
                    </a:cubicBezTo>
                    <a:cubicBezTo>
                      <a:pt x="39" y="0"/>
                      <a:pt x="39" y="0"/>
                      <a:pt x="39" y="0"/>
                    </a:cubicBezTo>
                    <a:cubicBezTo>
                      <a:pt x="37" y="0"/>
                      <a:pt x="37" y="0"/>
                      <a:pt x="37" y="0"/>
                    </a:cubicBezTo>
                    <a:cubicBezTo>
                      <a:pt x="36" y="0"/>
                      <a:pt x="36" y="0"/>
                      <a:pt x="35" y="0"/>
                    </a:cubicBezTo>
                    <a:cubicBezTo>
                      <a:pt x="33" y="1"/>
                      <a:pt x="31" y="3"/>
                      <a:pt x="31" y="5"/>
                    </a:cubicBezTo>
                    <a:cubicBezTo>
                      <a:pt x="31" y="49"/>
                      <a:pt x="31" y="49"/>
                      <a:pt x="31" y="49"/>
                    </a:cubicBezTo>
                    <a:cubicBezTo>
                      <a:pt x="29" y="49"/>
                      <a:pt x="29" y="49"/>
                      <a:pt x="29" y="49"/>
                    </a:cubicBezTo>
                    <a:cubicBezTo>
                      <a:pt x="13" y="49"/>
                      <a:pt x="0" y="62"/>
                      <a:pt x="0" y="78"/>
                    </a:cubicBezTo>
                    <a:cubicBezTo>
                      <a:pt x="0" y="268"/>
                      <a:pt x="0" y="268"/>
                      <a:pt x="0" y="268"/>
                    </a:cubicBezTo>
                    <a:cubicBezTo>
                      <a:pt x="0" y="283"/>
                      <a:pt x="13" y="296"/>
                      <a:pt x="29" y="296"/>
                    </a:cubicBezTo>
                    <a:cubicBezTo>
                      <a:pt x="52" y="296"/>
                      <a:pt x="52" y="296"/>
                      <a:pt x="52" y="296"/>
                    </a:cubicBezTo>
                    <a:cubicBezTo>
                      <a:pt x="53" y="296"/>
                      <a:pt x="53" y="296"/>
                      <a:pt x="54" y="296"/>
                    </a:cubicBezTo>
                    <a:cubicBezTo>
                      <a:pt x="69" y="296"/>
                      <a:pt x="81" y="283"/>
                      <a:pt x="81" y="268"/>
                    </a:cubicBezTo>
                    <a:cubicBezTo>
                      <a:pt x="81" y="78"/>
                      <a:pt x="81" y="78"/>
                      <a:pt x="81" y="78"/>
                    </a:cubicBezTo>
                    <a:cubicBezTo>
                      <a:pt x="81" y="63"/>
                      <a:pt x="69" y="50"/>
                      <a:pt x="54" y="4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4" name="Freeform 123"/>
              <p:cNvSpPr>
                <a:spLocks/>
              </p:cNvSpPr>
              <p:nvPr/>
            </p:nvSpPr>
            <p:spPr bwMode="auto">
              <a:xfrm>
                <a:off x="6932613" y="3473450"/>
                <a:ext cx="161925" cy="141288"/>
              </a:xfrm>
              <a:custGeom>
                <a:avLst/>
                <a:gdLst>
                  <a:gd name="T0" fmla="*/ 80 w 85"/>
                  <a:gd name="T1" fmla="*/ 0 h 73"/>
                  <a:gd name="T2" fmla="*/ 14 w 85"/>
                  <a:gd name="T3" fmla="*/ 51 h 73"/>
                  <a:gd name="T4" fmla="*/ 0 w 85"/>
                  <a:gd name="T5" fmla="*/ 62 h 73"/>
                  <a:gd name="T6" fmla="*/ 2 w 85"/>
                  <a:gd name="T7" fmla="*/ 72 h 73"/>
                  <a:gd name="T8" fmla="*/ 2 w 85"/>
                  <a:gd name="T9" fmla="*/ 73 h 73"/>
                  <a:gd name="T10" fmla="*/ 35 w 85"/>
                  <a:gd name="T11" fmla="*/ 47 h 73"/>
                  <a:gd name="T12" fmla="*/ 81 w 85"/>
                  <a:gd name="T13" fmla="*/ 12 h 73"/>
                  <a:gd name="T14" fmla="*/ 83 w 85"/>
                  <a:gd name="T15" fmla="*/ 3 h 73"/>
                  <a:gd name="T16" fmla="*/ 80 w 8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3">
                    <a:moveTo>
                      <a:pt x="80" y="0"/>
                    </a:moveTo>
                    <a:cubicBezTo>
                      <a:pt x="14" y="51"/>
                      <a:pt x="14" y="51"/>
                      <a:pt x="14" y="51"/>
                    </a:cubicBezTo>
                    <a:cubicBezTo>
                      <a:pt x="0" y="62"/>
                      <a:pt x="0" y="62"/>
                      <a:pt x="0" y="62"/>
                    </a:cubicBezTo>
                    <a:cubicBezTo>
                      <a:pt x="1" y="65"/>
                      <a:pt x="1" y="69"/>
                      <a:pt x="2" y="72"/>
                    </a:cubicBezTo>
                    <a:cubicBezTo>
                      <a:pt x="2" y="73"/>
                      <a:pt x="2" y="73"/>
                      <a:pt x="2" y="73"/>
                    </a:cubicBezTo>
                    <a:cubicBezTo>
                      <a:pt x="35" y="47"/>
                      <a:pt x="35" y="47"/>
                      <a:pt x="35" y="47"/>
                    </a:cubicBezTo>
                    <a:cubicBezTo>
                      <a:pt x="81" y="12"/>
                      <a:pt x="81" y="12"/>
                      <a:pt x="81" y="12"/>
                    </a:cubicBezTo>
                    <a:cubicBezTo>
                      <a:pt x="84" y="10"/>
                      <a:pt x="85" y="6"/>
                      <a:pt x="83" y="3"/>
                    </a:cubicBezTo>
                    <a:lnTo>
                      <a:pt x="80" y="0"/>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5" name="Freeform 124"/>
              <p:cNvSpPr>
                <a:spLocks/>
              </p:cNvSpPr>
              <p:nvPr/>
            </p:nvSpPr>
            <p:spPr bwMode="auto">
              <a:xfrm>
                <a:off x="6827838" y="3314700"/>
                <a:ext cx="266700" cy="263525"/>
              </a:xfrm>
              <a:custGeom>
                <a:avLst/>
                <a:gdLst>
                  <a:gd name="T0" fmla="*/ 137 w 139"/>
                  <a:gd name="T1" fmla="*/ 63 h 137"/>
                  <a:gd name="T2" fmla="*/ 91 w 139"/>
                  <a:gd name="T3" fmla="*/ 2 h 137"/>
                  <a:gd name="T4" fmla="*/ 86 w 139"/>
                  <a:gd name="T5" fmla="*/ 0 h 137"/>
                  <a:gd name="T6" fmla="*/ 82 w 139"/>
                  <a:gd name="T7" fmla="*/ 1 h 137"/>
                  <a:gd name="T8" fmla="*/ 32 w 139"/>
                  <a:gd name="T9" fmla="*/ 39 h 137"/>
                  <a:gd name="T10" fmla="*/ 0 w 139"/>
                  <a:gd name="T11" fmla="*/ 63 h 137"/>
                  <a:gd name="T12" fmla="*/ 1 w 139"/>
                  <a:gd name="T13" fmla="*/ 64 h 137"/>
                  <a:gd name="T14" fmla="*/ 1 w 139"/>
                  <a:gd name="T15" fmla="*/ 65 h 137"/>
                  <a:gd name="T16" fmla="*/ 1 w 139"/>
                  <a:gd name="T17" fmla="*/ 65 h 137"/>
                  <a:gd name="T18" fmla="*/ 6 w 139"/>
                  <a:gd name="T19" fmla="*/ 71 h 137"/>
                  <a:gd name="T20" fmla="*/ 6 w 139"/>
                  <a:gd name="T21" fmla="*/ 71 h 137"/>
                  <a:gd name="T22" fmla="*/ 8 w 139"/>
                  <a:gd name="T23" fmla="*/ 75 h 137"/>
                  <a:gd name="T24" fmla="*/ 8 w 139"/>
                  <a:gd name="T25" fmla="*/ 75 h 137"/>
                  <a:gd name="T26" fmla="*/ 10 w 139"/>
                  <a:gd name="T27" fmla="*/ 78 h 137"/>
                  <a:gd name="T28" fmla="*/ 11 w 139"/>
                  <a:gd name="T29" fmla="*/ 78 h 137"/>
                  <a:gd name="T30" fmla="*/ 31 w 139"/>
                  <a:gd name="T31" fmla="*/ 107 h 137"/>
                  <a:gd name="T32" fmla="*/ 32 w 139"/>
                  <a:gd name="T33" fmla="*/ 108 h 137"/>
                  <a:gd name="T34" fmla="*/ 44 w 139"/>
                  <a:gd name="T35" fmla="*/ 125 h 137"/>
                  <a:gd name="T36" fmla="*/ 51 w 139"/>
                  <a:gd name="T37" fmla="*/ 136 h 137"/>
                  <a:gd name="T38" fmla="*/ 51 w 139"/>
                  <a:gd name="T39" fmla="*/ 137 h 137"/>
                  <a:gd name="T40" fmla="*/ 130 w 139"/>
                  <a:gd name="T41" fmla="*/ 77 h 137"/>
                  <a:gd name="T42" fmla="*/ 133 w 139"/>
                  <a:gd name="T43" fmla="*/ 74 h 137"/>
                  <a:gd name="T44" fmla="*/ 136 w 139"/>
                  <a:gd name="T45" fmla="*/ 72 h 137"/>
                  <a:gd name="T46" fmla="*/ 136 w 139"/>
                  <a:gd name="T47" fmla="*/ 72 h 137"/>
                  <a:gd name="T48" fmla="*/ 137 w 139"/>
                  <a:gd name="T49"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7">
                    <a:moveTo>
                      <a:pt x="137" y="63"/>
                    </a:moveTo>
                    <a:cubicBezTo>
                      <a:pt x="91" y="2"/>
                      <a:pt x="91" y="2"/>
                      <a:pt x="91" y="2"/>
                    </a:cubicBezTo>
                    <a:cubicBezTo>
                      <a:pt x="90" y="1"/>
                      <a:pt x="88" y="0"/>
                      <a:pt x="86" y="0"/>
                    </a:cubicBezTo>
                    <a:cubicBezTo>
                      <a:pt x="85" y="0"/>
                      <a:pt x="83" y="0"/>
                      <a:pt x="82" y="1"/>
                    </a:cubicBezTo>
                    <a:cubicBezTo>
                      <a:pt x="32" y="39"/>
                      <a:pt x="32" y="39"/>
                      <a:pt x="32" y="39"/>
                    </a:cubicBezTo>
                    <a:cubicBezTo>
                      <a:pt x="0" y="63"/>
                      <a:pt x="0" y="63"/>
                      <a:pt x="0" y="63"/>
                    </a:cubicBezTo>
                    <a:cubicBezTo>
                      <a:pt x="0" y="64"/>
                      <a:pt x="0" y="64"/>
                      <a:pt x="1" y="64"/>
                    </a:cubicBezTo>
                    <a:cubicBezTo>
                      <a:pt x="1" y="65"/>
                      <a:pt x="1" y="65"/>
                      <a:pt x="1" y="65"/>
                    </a:cubicBezTo>
                    <a:cubicBezTo>
                      <a:pt x="1" y="65"/>
                      <a:pt x="1" y="65"/>
                      <a:pt x="1" y="65"/>
                    </a:cubicBezTo>
                    <a:cubicBezTo>
                      <a:pt x="6" y="71"/>
                      <a:pt x="6" y="71"/>
                      <a:pt x="6" y="71"/>
                    </a:cubicBezTo>
                    <a:cubicBezTo>
                      <a:pt x="6" y="71"/>
                      <a:pt x="6" y="71"/>
                      <a:pt x="6" y="71"/>
                    </a:cubicBezTo>
                    <a:cubicBezTo>
                      <a:pt x="8" y="75"/>
                      <a:pt x="8" y="75"/>
                      <a:pt x="8" y="75"/>
                    </a:cubicBezTo>
                    <a:cubicBezTo>
                      <a:pt x="8" y="75"/>
                      <a:pt x="8" y="75"/>
                      <a:pt x="8" y="75"/>
                    </a:cubicBezTo>
                    <a:cubicBezTo>
                      <a:pt x="10" y="78"/>
                      <a:pt x="10" y="78"/>
                      <a:pt x="10" y="78"/>
                    </a:cubicBezTo>
                    <a:cubicBezTo>
                      <a:pt x="11" y="78"/>
                      <a:pt x="11" y="78"/>
                      <a:pt x="11" y="78"/>
                    </a:cubicBezTo>
                    <a:cubicBezTo>
                      <a:pt x="31" y="107"/>
                      <a:pt x="31" y="107"/>
                      <a:pt x="31" y="107"/>
                    </a:cubicBezTo>
                    <a:cubicBezTo>
                      <a:pt x="32" y="108"/>
                      <a:pt x="32" y="108"/>
                      <a:pt x="32" y="108"/>
                    </a:cubicBezTo>
                    <a:cubicBezTo>
                      <a:pt x="44" y="125"/>
                      <a:pt x="44" y="125"/>
                      <a:pt x="44" y="125"/>
                    </a:cubicBezTo>
                    <a:cubicBezTo>
                      <a:pt x="47" y="128"/>
                      <a:pt x="49" y="132"/>
                      <a:pt x="51" y="136"/>
                    </a:cubicBezTo>
                    <a:cubicBezTo>
                      <a:pt x="51" y="136"/>
                      <a:pt x="51" y="137"/>
                      <a:pt x="51" y="137"/>
                    </a:cubicBezTo>
                    <a:cubicBezTo>
                      <a:pt x="130" y="77"/>
                      <a:pt x="130" y="77"/>
                      <a:pt x="130" y="77"/>
                    </a:cubicBezTo>
                    <a:cubicBezTo>
                      <a:pt x="133" y="74"/>
                      <a:pt x="133" y="74"/>
                      <a:pt x="133" y="74"/>
                    </a:cubicBezTo>
                    <a:cubicBezTo>
                      <a:pt x="136" y="72"/>
                      <a:pt x="136" y="72"/>
                      <a:pt x="136" y="72"/>
                    </a:cubicBezTo>
                    <a:cubicBezTo>
                      <a:pt x="136" y="72"/>
                      <a:pt x="136" y="72"/>
                      <a:pt x="136" y="72"/>
                    </a:cubicBezTo>
                    <a:cubicBezTo>
                      <a:pt x="139" y="70"/>
                      <a:pt x="139" y="66"/>
                      <a:pt x="137" y="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16" name="Freeform 125"/>
              <p:cNvSpPr>
                <a:spLocks/>
              </p:cNvSpPr>
              <p:nvPr/>
            </p:nvSpPr>
            <p:spPr bwMode="auto">
              <a:xfrm>
                <a:off x="7104063" y="3038475"/>
                <a:ext cx="52388" cy="220663"/>
              </a:xfrm>
              <a:custGeom>
                <a:avLst/>
                <a:gdLst>
                  <a:gd name="T0" fmla="*/ 16 w 27"/>
                  <a:gd name="T1" fmla="*/ 16 h 115"/>
                  <a:gd name="T2" fmla="*/ 26 w 27"/>
                  <a:gd name="T3" fmla="*/ 4 h 115"/>
                  <a:gd name="T4" fmla="*/ 26 w 27"/>
                  <a:gd name="T5" fmla="*/ 1 h 115"/>
                  <a:gd name="T6" fmla="*/ 25 w 27"/>
                  <a:gd name="T7" fmla="*/ 0 h 115"/>
                  <a:gd name="T8" fmla="*/ 2 w 27"/>
                  <a:gd name="T9" fmla="*/ 0 h 115"/>
                  <a:gd name="T10" fmla="*/ 1 w 27"/>
                  <a:gd name="T11" fmla="*/ 1 h 115"/>
                  <a:gd name="T12" fmla="*/ 1 w 27"/>
                  <a:gd name="T13" fmla="*/ 4 h 115"/>
                  <a:gd name="T14" fmla="*/ 11 w 27"/>
                  <a:gd name="T15" fmla="*/ 16 h 115"/>
                  <a:gd name="T16" fmla="*/ 0 w 27"/>
                  <a:gd name="T17" fmla="*/ 95 h 115"/>
                  <a:gd name="T18" fmla="*/ 1 w 27"/>
                  <a:gd name="T19" fmla="*/ 97 h 115"/>
                  <a:gd name="T20" fmla="*/ 12 w 27"/>
                  <a:gd name="T21" fmla="*/ 114 h 115"/>
                  <a:gd name="T22" fmla="*/ 13 w 27"/>
                  <a:gd name="T23" fmla="*/ 115 h 115"/>
                  <a:gd name="T24" fmla="*/ 13 w 27"/>
                  <a:gd name="T25" fmla="*/ 115 h 115"/>
                  <a:gd name="T26" fmla="*/ 15 w 27"/>
                  <a:gd name="T27" fmla="*/ 114 h 115"/>
                  <a:gd name="T28" fmla="*/ 26 w 27"/>
                  <a:gd name="T29" fmla="*/ 97 h 115"/>
                  <a:gd name="T30" fmla="*/ 27 w 27"/>
                  <a:gd name="T31" fmla="*/ 95 h 115"/>
                  <a:gd name="T32" fmla="*/ 16 w 27"/>
                  <a:gd name="T33"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15">
                    <a:moveTo>
                      <a:pt x="16" y="16"/>
                    </a:moveTo>
                    <a:cubicBezTo>
                      <a:pt x="26" y="4"/>
                      <a:pt x="26" y="4"/>
                      <a:pt x="26" y="4"/>
                    </a:cubicBezTo>
                    <a:cubicBezTo>
                      <a:pt x="27" y="3"/>
                      <a:pt x="27" y="2"/>
                      <a:pt x="26" y="1"/>
                    </a:cubicBezTo>
                    <a:cubicBezTo>
                      <a:pt x="26" y="1"/>
                      <a:pt x="25" y="0"/>
                      <a:pt x="25" y="0"/>
                    </a:cubicBezTo>
                    <a:cubicBezTo>
                      <a:pt x="2" y="0"/>
                      <a:pt x="2" y="0"/>
                      <a:pt x="2" y="0"/>
                    </a:cubicBezTo>
                    <a:cubicBezTo>
                      <a:pt x="2" y="0"/>
                      <a:pt x="1" y="1"/>
                      <a:pt x="1" y="1"/>
                    </a:cubicBezTo>
                    <a:cubicBezTo>
                      <a:pt x="0" y="2"/>
                      <a:pt x="0" y="3"/>
                      <a:pt x="1" y="4"/>
                    </a:cubicBezTo>
                    <a:cubicBezTo>
                      <a:pt x="11" y="16"/>
                      <a:pt x="11" y="16"/>
                      <a:pt x="11" y="16"/>
                    </a:cubicBezTo>
                    <a:cubicBezTo>
                      <a:pt x="0" y="95"/>
                      <a:pt x="0" y="95"/>
                      <a:pt x="0" y="95"/>
                    </a:cubicBezTo>
                    <a:cubicBezTo>
                      <a:pt x="0" y="96"/>
                      <a:pt x="0" y="96"/>
                      <a:pt x="1" y="97"/>
                    </a:cubicBezTo>
                    <a:cubicBezTo>
                      <a:pt x="12" y="114"/>
                      <a:pt x="12" y="114"/>
                      <a:pt x="12" y="114"/>
                    </a:cubicBezTo>
                    <a:cubicBezTo>
                      <a:pt x="12" y="115"/>
                      <a:pt x="13" y="115"/>
                      <a:pt x="13" y="115"/>
                    </a:cubicBezTo>
                    <a:cubicBezTo>
                      <a:pt x="13" y="115"/>
                      <a:pt x="13" y="115"/>
                      <a:pt x="13" y="115"/>
                    </a:cubicBezTo>
                    <a:cubicBezTo>
                      <a:pt x="14" y="115"/>
                      <a:pt x="15" y="115"/>
                      <a:pt x="15" y="114"/>
                    </a:cubicBezTo>
                    <a:cubicBezTo>
                      <a:pt x="26" y="97"/>
                      <a:pt x="26" y="97"/>
                      <a:pt x="26" y="97"/>
                    </a:cubicBezTo>
                    <a:cubicBezTo>
                      <a:pt x="27" y="96"/>
                      <a:pt x="27" y="96"/>
                      <a:pt x="27" y="95"/>
                    </a:cubicBezTo>
                    <a:lnTo>
                      <a:pt x="16" y="16"/>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2501" name="Group 2500"/>
            <p:cNvGrpSpPr/>
            <p:nvPr/>
          </p:nvGrpSpPr>
          <p:grpSpPr>
            <a:xfrm>
              <a:off x="1043215" y="4297574"/>
              <a:ext cx="292793" cy="601236"/>
              <a:chOff x="5646738" y="3665538"/>
              <a:chExt cx="920750" cy="1890713"/>
            </a:xfrm>
            <a:effectLst>
              <a:outerShdw blurRad="76200" dir="18900000" sy="23000" kx="-1200000" algn="bl" rotWithShape="0">
                <a:prstClr val="black">
                  <a:alpha val="20000"/>
                </a:prstClr>
              </a:outerShdw>
            </a:effectLst>
          </p:grpSpPr>
          <p:sp>
            <p:nvSpPr>
              <p:cNvPr id="250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50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grpSp>
        <p:nvGrpSpPr>
          <p:cNvPr id="630" name="Group 629"/>
          <p:cNvGrpSpPr/>
          <p:nvPr/>
        </p:nvGrpSpPr>
        <p:grpSpPr>
          <a:xfrm>
            <a:off x="5621875" y="3299190"/>
            <a:ext cx="292793" cy="601236"/>
            <a:chOff x="5646738" y="3665538"/>
            <a:chExt cx="920750" cy="1890713"/>
          </a:xfrm>
          <a:effectLst>
            <a:outerShdw blurRad="76200" dir="18900000" sy="23000" kx="-1200000" algn="bl" rotWithShape="0">
              <a:prstClr val="black">
                <a:alpha val="20000"/>
              </a:prstClr>
            </a:outerShdw>
          </a:effectLst>
        </p:grpSpPr>
        <p:sp>
          <p:nvSpPr>
            <p:cNvPr id="63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3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40" name="Group 639"/>
          <p:cNvGrpSpPr/>
          <p:nvPr/>
        </p:nvGrpSpPr>
        <p:grpSpPr>
          <a:xfrm>
            <a:off x="1791335" y="2415841"/>
            <a:ext cx="292793" cy="601236"/>
            <a:chOff x="5646738" y="3665538"/>
            <a:chExt cx="920750" cy="1890713"/>
          </a:xfrm>
          <a:effectLst>
            <a:outerShdw blurRad="76200" dir="18900000" sy="23000" kx="-1200000" algn="bl" rotWithShape="0">
              <a:prstClr val="black">
                <a:alpha val="20000"/>
              </a:prstClr>
            </a:outerShdw>
          </a:effectLst>
        </p:grpSpPr>
        <p:sp>
          <p:nvSpPr>
            <p:cNvPr id="64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4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49" name="Group 648"/>
          <p:cNvGrpSpPr/>
          <p:nvPr/>
        </p:nvGrpSpPr>
        <p:grpSpPr>
          <a:xfrm>
            <a:off x="1788811" y="1505357"/>
            <a:ext cx="292793" cy="601236"/>
            <a:chOff x="5646738" y="3665538"/>
            <a:chExt cx="920750" cy="1890713"/>
          </a:xfrm>
          <a:effectLst>
            <a:outerShdw blurRad="76200" dir="18900000" sy="23000" kx="-1200000" algn="bl" rotWithShape="0">
              <a:prstClr val="black">
                <a:alpha val="20000"/>
              </a:prstClr>
            </a:outerShdw>
          </a:effectLst>
        </p:grpSpPr>
        <p:sp>
          <p:nvSpPr>
            <p:cNvPr id="65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sp>
        <p:nvSpPr>
          <p:cNvPr id="3" name="TextBox 2"/>
          <p:cNvSpPr txBox="1"/>
          <p:nvPr/>
        </p:nvSpPr>
        <p:spPr>
          <a:xfrm>
            <a:off x="3896874" y="5483423"/>
            <a:ext cx="3951726" cy="307777"/>
          </a:xfrm>
          <a:prstGeom prst="rect">
            <a:avLst/>
          </a:prstGeom>
          <a:noFill/>
        </p:spPr>
        <p:txBody>
          <a:bodyPr vert="horz" wrap="square" rtlCol="0">
            <a:spAutoFit/>
          </a:bodyPr>
          <a:lstStyle/>
          <a:p>
            <a:pPr marL="0" marR="0" lvl="0" indent="0" algn="l" defTabSz="91426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ndara"/>
                <a:ea typeface="+mn-ea"/>
                <a:cs typeface="+mn-cs"/>
              </a:rPr>
              <a:t>Jobs per Tier over 5 years</a:t>
            </a:r>
          </a:p>
        </p:txBody>
      </p:sp>
      <p:grpSp>
        <p:nvGrpSpPr>
          <p:cNvPr id="384" name="Group 383"/>
          <p:cNvGrpSpPr/>
          <p:nvPr/>
        </p:nvGrpSpPr>
        <p:grpSpPr>
          <a:xfrm>
            <a:off x="1571488" y="1491684"/>
            <a:ext cx="292793" cy="601236"/>
            <a:chOff x="5646738" y="3665538"/>
            <a:chExt cx="920750" cy="1890713"/>
          </a:xfrm>
          <a:effectLst>
            <a:outerShdw blurRad="76200" dir="18900000" sy="23000" kx="-1200000" algn="bl" rotWithShape="0">
              <a:prstClr val="black">
                <a:alpha val="20000"/>
              </a:prstClr>
            </a:outerShdw>
          </a:effectLst>
        </p:grpSpPr>
        <p:sp>
          <p:nvSpPr>
            <p:cNvPr id="385"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86"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87"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88"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89"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0"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1"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2"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393" name="Group 392"/>
          <p:cNvGrpSpPr/>
          <p:nvPr/>
        </p:nvGrpSpPr>
        <p:grpSpPr>
          <a:xfrm>
            <a:off x="1228732" y="1498825"/>
            <a:ext cx="292793" cy="601236"/>
            <a:chOff x="5646738" y="3665538"/>
            <a:chExt cx="920750" cy="1890713"/>
          </a:xfrm>
          <a:effectLst>
            <a:outerShdw blurRad="76200" dir="18900000" sy="23000" kx="-1200000" algn="bl" rotWithShape="0">
              <a:prstClr val="black">
                <a:alpha val="20000"/>
              </a:prstClr>
            </a:outerShdw>
          </a:effectLst>
        </p:grpSpPr>
        <p:sp>
          <p:nvSpPr>
            <p:cNvPr id="394"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5"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6"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7"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8"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9"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0"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1"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02" name="Group 401"/>
          <p:cNvGrpSpPr/>
          <p:nvPr/>
        </p:nvGrpSpPr>
        <p:grpSpPr>
          <a:xfrm>
            <a:off x="1201228" y="2404328"/>
            <a:ext cx="292793" cy="601236"/>
            <a:chOff x="5646738" y="3665538"/>
            <a:chExt cx="920750" cy="1890713"/>
          </a:xfrm>
          <a:effectLst>
            <a:outerShdw blurRad="76200" dir="18900000" sy="23000" kx="-1200000" algn="bl" rotWithShape="0">
              <a:prstClr val="black">
                <a:alpha val="20000"/>
              </a:prstClr>
            </a:outerShdw>
          </a:effectLst>
        </p:grpSpPr>
        <p:sp>
          <p:nvSpPr>
            <p:cNvPr id="40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11" name="Group 410"/>
          <p:cNvGrpSpPr/>
          <p:nvPr/>
        </p:nvGrpSpPr>
        <p:grpSpPr>
          <a:xfrm>
            <a:off x="1595719" y="2404328"/>
            <a:ext cx="292793" cy="601236"/>
            <a:chOff x="5646738" y="3665538"/>
            <a:chExt cx="920750" cy="1890713"/>
          </a:xfrm>
          <a:effectLst>
            <a:outerShdw blurRad="76200" dir="18900000" sy="23000" kx="-1200000" algn="bl" rotWithShape="0">
              <a:prstClr val="black">
                <a:alpha val="20000"/>
              </a:prstClr>
            </a:outerShdw>
          </a:effectLst>
        </p:grpSpPr>
        <p:sp>
          <p:nvSpPr>
            <p:cNvPr id="41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1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20" name="Group 419"/>
          <p:cNvGrpSpPr/>
          <p:nvPr/>
        </p:nvGrpSpPr>
        <p:grpSpPr>
          <a:xfrm>
            <a:off x="1203094" y="3289131"/>
            <a:ext cx="292793" cy="601236"/>
            <a:chOff x="5646738" y="3665538"/>
            <a:chExt cx="920750" cy="1890713"/>
          </a:xfrm>
          <a:effectLst>
            <a:outerShdw blurRad="76200" dir="18900000" sy="23000" kx="-1200000" algn="bl" rotWithShape="0">
              <a:prstClr val="black">
                <a:alpha val="20000"/>
              </a:prstClr>
            </a:outerShdw>
          </a:effectLst>
        </p:grpSpPr>
        <p:sp>
          <p:nvSpPr>
            <p:cNvPr id="42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2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29" name="Group 428"/>
          <p:cNvGrpSpPr/>
          <p:nvPr/>
        </p:nvGrpSpPr>
        <p:grpSpPr>
          <a:xfrm>
            <a:off x="1588544" y="3288374"/>
            <a:ext cx="292793" cy="601236"/>
            <a:chOff x="5646738" y="3665538"/>
            <a:chExt cx="920750" cy="1890713"/>
          </a:xfrm>
          <a:effectLst>
            <a:outerShdw blurRad="76200" dir="18900000" sy="23000" kx="-1200000" algn="bl" rotWithShape="0">
              <a:prstClr val="black">
                <a:alpha val="20000"/>
              </a:prstClr>
            </a:outerShdw>
          </a:effectLst>
        </p:grpSpPr>
        <p:sp>
          <p:nvSpPr>
            <p:cNvPr id="43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3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38" name="Group 437"/>
          <p:cNvGrpSpPr/>
          <p:nvPr/>
        </p:nvGrpSpPr>
        <p:grpSpPr>
          <a:xfrm>
            <a:off x="1982988" y="3287617"/>
            <a:ext cx="292793" cy="601236"/>
            <a:chOff x="5646738" y="3665538"/>
            <a:chExt cx="920750" cy="1890713"/>
          </a:xfrm>
          <a:effectLst>
            <a:outerShdw blurRad="76200" dir="18900000" sy="23000" kx="-1200000" algn="bl" rotWithShape="0">
              <a:prstClr val="black">
                <a:alpha val="20000"/>
              </a:prstClr>
            </a:outerShdw>
          </a:effectLst>
        </p:grpSpPr>
        <p:sp>
          <p:nvSpPr>
            <p:cNvPr id="43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0"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1"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2"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3"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4"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5"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6"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47" name="Group 446"/>
          <p:cNvGrpSpPr/>
          <p:nvPr/>
        </p:nvGrpSpPr>
        <p:grpSpPr>
          <a:xfrm>
            <a:off x="2370700" y="3299190"/>
            <a:ext cx="292793" cy="601236"/>
            <a:chOff x="5646738" y="3665538"/>
            <a:chExt cx="920750" cy="1890713"/>
          </a:xfrm>
          <a:effectLst>
            <a:outerShdw blurRad="76200" dir="18900000" sy="23000" kx="-1200000" algn="bl" rotWithShape="0">
              <a:prstClr val="black">
                <a:alpha val="20000"/>
              </a:prstClr>
            </a:outerShdw>
          </a:effectLst>
        </p:grpSpPr>
        <p:sp>
          <p:nvSpPr>
            <p:cNvPr id="448"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49"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0"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1"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2"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3"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4"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5"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56" name="Group 455"/>
          <p:cNvGrpSpPr/>
          <p:nvPr/>
        </p:nvGrpSpPr>
        <p:grpSpPr>
          <a:xfrm>
            <a:off x="2729729" y="3287617"/>
            <a:ext cx="292793" cy="601236"/>
            <a:chOff x="5646738" y="3665538"/>
            <a:chExt cx="920750" cy="1890713"/>
          </a:xfrm>
          <a:effectLst>
            <a:outerShdw blurRad="76200" dir="18900000" sy="23000" kx="-1200000" algn="bl" rotWithShape="0">
              <a:prstClr val="black">
                <a:alpha val="20000"/>
              </a:prstClr>
            </a:outerShdw>
          </a:effectLst>
        </p:grpSpPr>
        <p:sp>
          <p:nvSpPr>
            <p:cNvPr id="457"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5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65" name="Group 464"/>
          <p:cNvGrpSpPr/>
          <p:nvPr/>
        </p:nvGrpSpPr>
        <p:grpSpPr>
          <a:xfrm>
            <a:off x="3106516" y="3300311"/>
            <a:ext cx="292793" cy="601236"/>
            <a:chOff x="5646738" y="3665538"/>
            <a:chExt cx="920750" cy="1890713"/>
          </a:xfrm>
          <a:effectLst>
            <a:outerShdw blurRad="76200" dir="18900000" sy="23000" kx="-1200000" algn="bl" rotWithShape="0">
              <a:prstClr val="black">
                <a:alpha val="20000"/>
              </a:prstClr>
            </a:outerShdw>
          </a:effectLst>
        </p:grpSpPr>
        <p:sp>
          <p:nvSpPr>
            <p:cNvPr id="466"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7"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8"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9"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0"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1"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2"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3"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74" name="Group 473"/>
          <p:cNvGrpSpPr/>
          <p:nvPr/>
        </p:nvGrpSpPr>
        <p:grpSpPr>
          <a:xfrm>
            <a:off x="3518423" y="3289131"/>
            <a:ext cx="292793" cy="601236"/>
            <a:chOff x="5646738" y="3665538"/>
            <a:chExt cx="920750" cy="1890713"/>
          </a:xfrm>
          <a:effectLst>
            <a:outerShdw blurRad="76200" dir="18900000" sy="23000" kx="-1200000" algn="bl" rotWithShape="0">
              <a:prstClr val="black">
                <a:alpha val="20000"/>
              </a:prstClr>
            </a:outerShdw>
          </a:effectLst>
        </p:grpSpPr>
        <p:sp>
          <p:nvSpPr>
            <p:cNvPr id="475"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6"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7"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8"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9"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0"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1"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2"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83" name="Group 482"/>
          <p:cNvGrpSpPr/>
          <p:nvPr/>
        </p:nvGrpSpPr>
        <p:grpSpPr>
          <a:xfrm>
            <a:off x="3877352" y="3294498"/>
            <a:ext cx="292793" cy="601236"/>
            <a:chOff x="5646738" y="3665538"/>
            <a:chExt cx="920750" cy="1890713"/>
          </a:xfrm>
          <a:effectLst>
            <a:outerShdw blurRad="76200" dir="18900000" sy="23000" kx="-1200000" algn="bl" rotWithShape="0">
              <a:prstClr val="black">
                <a:alpha val="20000"/>
              </a:prstClr>
            </a:outerShdw>
          </a:effectLst>
        </p:grpSpPr>
        <p:sp>
          <p:nvSpPr>
            <p:cNvPr id="484"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5"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6"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7"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8"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89"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0"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1"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492" name="Group 491"/>
          <p:cNvGrpSpPr/>
          <p:nvPr/>
        </p:nvGrpSpPr>
        <p:grpSpPr>
          <a:xfrm>
            <a:off x="4263139" y="3300311"/>
            <a:ext cx="292793" cy="601236"/>
            <a:chOff x="5646738" y="3665538"/>
            <a:chExt cx="920750" cy="1890713"/>
          </a:xfrm>
          <a:effectLst>
            <a:outerShdw blurRad="76200" dir="18900000" sy="23000" kx="-1200000" algn="bl" rotWithShape="0">
              <a:prstClr val="black">
                <a:alpha val="20000"/>
              </a:prstClr>
            </a:outerShdw>
          </a:effectLst>
        </p:grpSpPr>
        <p:sp>
          <p:nvSpPr>
            <p:cNvPr id="49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9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01" name="Group 500"/>
          <p:cNvGrpSpPr/>
          <p:nvPr/>
        </p:nvGrpSpPr>
        <p:grpSpPr>
          <a:xfrm>
            <a:off x="4657851" y="3289131"/>
            <a:ext cx="292793" cy="601236"/>
            <a:chOff x="5646738" y="3665538"/>
            <a:chExt cx="920750" cy="1890713"/>
          </a:xfrm>
          <a:effectLst>
            <a:outerShdw blurRad="76200" dir="18900000" sy="23000" kx="-1200000" algn="bl" rotWithShape="0">
              <a:prstClr val="black">
                <a:alpha val="20000"/>
              </a:prstClr>
            </a:outerShdw>
          </a:effectLst>
        </p:grpSpPr>
        <p:sp>
          <p:nvSpPr>
            <p:cNvPr id="50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0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10" name="Group 509"/>
          <p:cNvGrpSpPr/>
          <p:nvPr/>
        </p:nvGrpSpPr>
        <p:grpSpPr>
          <a:xfrm>
            <a:off x="5019854" y="3294498"/>
            <a:ext cx="292793" cy="601236"/>
            <a:chOff x="5646738" y="3665538"/>
            <a:chExt cx="920750" cy="1890713"/>
          </a:xfrm>
          <a:effectLst>
            <a:outerShdw blurRad="76200" dir="18900000" sy="23000" kx="-1200000" algn="bl" rotWithShape="0">
              <a:prstClr val="black">
                <a:alpha val="20000"/>
              </a:prstClr>
            </a:outerShdw>
          </a:effectLst>
        </p:grpSpPr>
        <p:sp>
          <p:nvSpPr>
            <p:cNvPr id="51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1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19" name="Group 518"/>
          <p:cNvGrpSpPr/>
          <p:nvPr/>
        </p:nvGrpSpPr>
        <p:grpSpPr>
          <a:xfrm>
            <a:off x="5432112" y="3299190"/>
            <a:ext cx="292793" cy="601236"/>
            <a:chOff x="5646738" y="3665538"/>
            <a:chExt cx="920750" cy="1890713"/>
          </a:xfrm>
          <a:effectLst>
            <a:outerShdw blurRad="76200" dir="18900000" sy="23000" kx="-1200000" algn="bl" rotWithShape="0">
              <a:prstClr val="black">
                <a:alpha val="20000"/>
              </a:prstClr>
            </a:outerShdw>
          </a:effectLst>
        </p:grpSpPr>
        <p:sp>
          <p:nvSpPr>
            <p:cNvPr id="52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2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28" name="Group 527"/>
          <p:cNvGrpSpPr/>
          <p:nvPr/>
        </p:nvGrpSpPr>
        <p:grpSpPr>
          <a:xfrm>
            <a:off x="1207782" y="4194129"/>
            <a:ext cx="292793" cy="601236"/>
            <a:chOff x="5646738" y="3665538"/>
            <a:chExt cx="920750" cy="1890713"/>
          </a:xfrm>
          <a:effectLst>
            <a:outerShdw blurRad="76200" dir="18900000" sy="23000" kx="-1200000" algn="bl" rotWithShape="0">
              <a:prstClr val="black">
                <a:alpha val="20000"/>
              </a:prstClr>
            </a:outerShdw>
          </a:effectLst>
        </p:grpSpPr>
        <p:sp>
          <p:nvSpPr>
            <p:cNvPr id="52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0"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1"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2"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3"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4"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5"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6"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37" name="Group 536"/>
          <p:cNvGrpSpPr/>
          <p:nvPr/>
        </p:nvGrpSpPr>
        <p:grpSpPr>
          <a:xfrm>
            <a:off x="1593142" y="4191675"/>
            <a:ext cx="292793" cy="601236"/>
            <a:chOff x="5646738" y="3665538"/>
            <a:chExt cx="920750" cy="1890713"/>
          </a:xfrm>
          <a:effectLst>
            <a:outerShdw blurRad="76200" dir="18900000" sy="23000" kx="-1200000" algn="bl" rotWithShape="0">
              <a:prstClr val="black">
                <a:alpha val="20000"/>
              </a:prstClr>
            </a:outerShdw>
          </a:effectLst>
        </p:grpSpPr>
        <p:sp>
          <p:nvSpPr>
            <p:cNvPr id="538"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39"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0"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1"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2"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3"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4"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5"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46" name="Group 545"/>
          <p:cNvGrpSpPr/>
          <p:nvPr/>
        </p:nvGrpSpPr>
        <p:grpSpPr>
          <a:xfrm>
            <a:off x="1961290" y="4189081"/>
            <a:ext cx="292793" cy="601236"/>
            <a:chOff x="5646738" y="3665538"/>
            <a:chExt cx="920750" cy="1890713"/>
          </a:xfrm>
          <a:effectLst>
            <a:outerShdw blurRad="76200" dir="18900000" sy="23000" kx="-1200000" algn="bl" rotWithShape="0">
              <a:prstClr val="black">
                <a:alpha val="20000"/>
              </a:prstClr>
            </a:outerShdw>
          </a:effectLst>
        </p:grpSpPr>
        <p:sp>
          <p:nvSpPr>
            <p:cNvPr id="547"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4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55" name="Group 554"/>
          <p:cNvGrpSpPr/>
          <p:nvPr/>
        </p:nvGrpSpPr>
        <p:grpSpPr>
          <a:xfrm>
            <a:off x="2355132" y="4194129"/>
            <a:ext cx="292793" cy="601236"/>
            <a:chOff x="5646738" y="3665538"/>
            <a:chExt cx="920750" cy="1890713"/>
          </a:xfrm>
          <a:effectLst>
            <a:outerShdw blurRad="76200" dir="18900000" sy="23000" kx="-1200000" algn="bl" rotWithShape="0">
              <a:prstClr val="black">
                <a:alpha val="20000"/>
              </a:prstClr>
            </a:outerShdw>
          </a:effectLst>
        </p:grpSpPr>
        <p:sp>
          <p:nvSpPr>
            <p:cNvPr id="556"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7"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8"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59"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0"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1"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2"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3"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64" name="Group 563"/>
          <p:cNvGrpSpPr/>
          <p:nvPr/>
        </p:nvGrpSpPr>
        <p:grpSpPr>
          <a:xfrm>
            <a:off x="2739176" y="4190918"/>
            <a:ext cx="292793" cy="601236"/>
            <a:chOff x="5646738" y="3665538"/>
            <a:chExt cx="920750" cy="1890713"/>
          </a:xfrm>
          <a:effectLst>
            <a:outerShdw blurRad="76200" dir="18900000" sy="23000" kx="-1200000" algn="bl" rotWithShape="0">
              <a:prstClr val="black">
                <a:alpha val="20000"/>
              </a:prstClr>
            </a:outerShdw>
          </a:effectLst>
        </p:grpSpPr>
        <p:sp>
          <p:nvSpPr>
            <p:cNvPr id="565"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6"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7"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8"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69"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0"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1"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2"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73" name="Group 572"/>
          <p:cNvGrpSpPr/>
          <p:nvPr/>
        </p:nvGrpSpPr>
        <p:grpSpPr>
          <a:xfrm>
            <a:off x="3115537" y="4188324"/>
            <a:ext cx="292793" cy="601236"/>
            <a:chOff x="5646738" y="3665538"/>
            <a:chExt cx="920750" cy="1890713"/>
          </a:xfrm>
          <a:effectLst>
            <a:outerShdw blurRad="76200" dir="18900000" sy="23000" kx="-1200000" algn="bl" rotWithShape="0">
              <a:prstClr val="black">
                <a:alpha val="20000"/>
              </a:prstClr>
            </a:outerShdw>
          </a:effectLst>
        </p:grpSpPr>
        <p:sp>
          <p:nvSpPr>
            <p:cNvPr id="574"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5"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6"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7"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8"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79"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0"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1"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82" name="Group 581"/>
          <p:cNvGrpSpPr/>
          <p:nvPr/>
        </p:nvGrpSpPr>
        <p:grpSpPr>
          <a:xfrm>
            <a:off x="3518423" y="4184285"/>
            <a:ext cx="292793" cy="601236"/>
            <a:chOff x="5646738" y="3665538"/>
            <a:chExt cx="920750" cy="1890713"/>
          </a:xfrm>
          <a:effectLst>
            <a:outerShdw blurRad="76200" dir="18900000" sy="23000" kx="-1200000" algn="bl" rotWithShape="0">
              <a:prstClr val="black">
                <a:alpha val="20000"/>
              </a:prstClr>
            </a:outerShdw>
          </a:effectLst>
        </p:grpSpPr>
        <p:sp>
          <p:nvSpPr>
            <p:cNvPr id="58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8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591" name="Group 590"/>
          <p:cNvGrpSpPr/>
          <p:nvPr/>
        </p:nvGrpSpPr>
        <p:grpSpPr>
          <a:xfrm>
            <a:off x="3877352" y="4194129"/>
            <a:ext cx="292793" cy="601236"/>
            <a:chOff x="5646738" y="3665538"/>
            <a:chExt cx="920750" cy="1890713"/>
          </a:xfrm>
          <a:effectLst>
            <a:outerShdw blurRad="76200" dir="18900000" sy="23000" kx="-1200000" algn="bl" rotWithShape="0">
              <a:prstClr val="black">
                <a:alpha val="20000"/>
              </a:prstClr>
            </a:outerShdw>
          </a:effectLst>
        </p:grpSpPr>
        <p:sp>
          <p:nvSpPr>
            <p:cNvPr id="59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9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01" name="Group 600"/>
          <p:cNvGrpSpPr/>
          <p:nvPr/>
        </p:nvGrpSpPr>
        <p:grpSpPr>
          <a:xfrm>
            <a:off x="4263139" y="4190918"/>
            <a:ext cx="292793" cy="601236"/>
            <a:chOff x="5646738" y="3665538"/>
            <a:chExt cx="920750" cy="1890713"/>
          </a:xfrm>
          <a:effectLst>
            <a:outerShdw blurRad="76200" dir="18900000" sy="23000" kx="-1200000" algn="bl" rotWithShape="0">
              <a:prstClr val="black">
                <a:alpha val="20000"/>
              </a:prstClr>
            </a:outerShdw>
          </a:effectLst>
        </p:grpSpPr>
        <p:sp>
          <p:nvSpPr>
            <p:cNvPr id="60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0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10" name="Group 609"/>
          <p:cNvGrpSpPr/>
          <p:nvPr/>
        </p:nvGrpSpPr>
        <p:grpSpPr>
          <a:xfrm>
            <a:off x="4656588" y="4188324"/>
            <a:ext cx="292793" cy="601236"/>
            <a:chOff x="5646738" y="3665538"/>
            <a:chExt cx="920750" cy="1890713"/>
          </a:xfrm>
          <a:effectLst>
            <a:outerShdw blurRad="76200" dir="18900000" sy="23000" kx="-1200000" algn="bl" rotWithShape="0">
              <a:prstClr val="black">
                <a:alpha val="20000"/>
              </a:prstClr>
            </a:outerShdw>
          </a:effectLst>
        </p:grpSpPr>
        <p:sp>
          <p:nvSpPr>
            <p:cNvPr id="61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1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19" name="Group 618"/>
          <p:cNvGrpSpPr/>
          <p:nvPr/>
        </p:nvGrpSpPr>
        <p:grpSpPr>
          <a:xfrm>
            <a:off x="5006866" y="4194129"/>
            <a:ext cx="292793" cy="601236"/>
            <a:chOff x="5646738" y="3665538"/>
            <a:chExt cx="920750" cy="1890713"/>
          </a:xfrm>
          <a:effectLst>
            <a:outerShdw blurRad="76200" dir="18900000" sy="23000" kx="-1200000" algn="bl" rotWithShape="0">
              <a:prstClr val="black">
                <a:alpha val="20000"/>
              </a:prstClr>
            </a:outerShdw>
          </a:effectLst>
        </p:grpSpPr>
        <p:sp>
          <p:nvSpPr>
            <p:cNvPr id="62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2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28" name="Group 627"/>
          <p:cNvGrpSpPr/>
          <p:nvPr/>
        </p:nvGrpSpPr>
        <p:grpSpPr>
          <a:xfrm>
            <a:off x="5409475" y="4190918"/>
            <a:ext cx="292793" cy="601236"/>
            <a:chOff x="5646738" y="3665538"/>
            <a:chExt cx="920750" cy="1890713"/>
          </a:xfrm>
          <a:effectLst>
            <a:outerShdw blurRad="76200" dir="18900000" sy="23000" kx="-1200000" algn="bl" rotWithShape="0">
              <a:prstClr val="black">
                <a:alpha val="20000"/>
              </a:prstClr>
            </a:outerShdw>
          </a:effectLst>
        </p:grpSpPr>
        <p:sp>
          <p:nvSpPr>
            <p:cNvPr id="62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8"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59"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0"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1"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2"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3"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4"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65" name="Group 664"/>
          <p:cNvGrpSpPr/>
          <p:nvPr/>
        </p:nvGrpSpPr>
        <p:grpSpPr>
          <a:xfrm>
            <a:off x="5804187" y="4198463"/>
            <a:ext cx="292793" cy="601236"/>
            <a:chOff x="5646738" y="3665538"/>
            <a:chExt cx="920750" cy="1890713"/>
          </a:xfrm>
          <a:effectLst>
            <a:outerShdw blurRad="76200" dir="18900000" sy="23000" kx="-1200000" algn="bl" rotWithShape="0">
              <a:prstClr val="black">
                <a:alpha val="20000"/>
              </a:prstClr>
            </a:outerShdw>
          </a:effectLst>
        </p:grpSpPr>
        <p:sp>
          <p:nvSpPr>
            <p:cNvPr id="666"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7"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8"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69"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0"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1"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2"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3"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74" name="Group 673"/>
          <p:cNvGrpSpPr/>
          <p:nvPr/>
        </p:nvGrpSpPr>
        <p:grpSpPr>
          <a:xfrm>
            <a:off x="6171156" y="4186779"/>
            <a:ext cx="292793" cy="601236"/>
            <a:chOff x="5646738" y="3665538"/>
            <a:chExt cx="920750" cy="1890713"/>
          </a:xfrm>
          <a:effectLst>
            <a:outerShdw blurRad="76200" dir="18900000" sy="23000" kx="-1200000" algn="bl" rotWithShape="0">
              <a:prstClr val="black">
                <a:alpha val="20000"/>
              </a:prstClr>
            </a:outerShdw>
          </a:effectLst>
        </p:grpSpPr>
        <p:sp>
          <p:nvSpPr>
            <p:cNvPr id="675"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6"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7"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8"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79"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0"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1"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2"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83" name="Group 682"/>
          <p:cNvGrpSpPr/>
          <p:nvPr/>
        </p:nvGrpSpPr>
        <p:grpSpPr>
          <a:xfrm>
            <a:off x="6554198" y="4184021"/>
            <a:ext cx="292793" cy="601236"/>
            <a:chOff x="5646738" y="3665538"/>
            <a:chExt cx="920750" cy="1890713"/>
          </a:xfrm>
          <a:effectLst>
            <a:outerShdw blurRad="76200" dir="18900000" sy="23000" kx="-1200000" algn="bl" rotWithShape="0">
              <a:prstClr val="black">
                <a:alpha val="20000"/>
              </a:prstClr>
            </a:outerShdw>
          </a:effectLst>
        </p:grpSpPr>
        <p:sp>
          <p:nvSpPr>
            <p:cNvPr id="684"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5"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6"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7"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8"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89"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0"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1"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692" name="Group 691"/>
          <p:cNvGrpSpPr/>
          <p:nvPr/>
        </p:nvGrpSpPr>
        <p:grpSpPr>
          <a:xfrm>
            <a:off x="6930698" y="4181074"/>
            <a:ext cx="292793" cy="601236"/>
            <a:chOff x="5646738" y="3665538"/>
            <a:chExt cx="920750" cy="1890713"/>
          </a:xfrm>
          <a:effectLst>
            <a:outerShdw blurRad="76200" dir="18900000" sy="23000" kx="-1200000" algn="bl" rotWithShape="0">
              <a:prstClr val="black">
                <a:alpha val="20000"/>
              </a:prstClr>
            </a:outerShdw>
          </a:effectLst>
        </p:grpSpPr>
        <p:sp>
          <p:nvSpPr>
            <p:cNvPr id="693"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4"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5"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6"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7"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8"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99"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0"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701" name="Group 700"/>
          <p:cNvGrpSpPr/>
          <p:nvPr/>
        </p:nvGrpSpPr>
        <p:grpSpPr>
          <a:xfrm>
            <a:off x="7299652" y="4194129"/>
            <a:ext cx="292793" cy="601236"/>
            <a:chOff x="5646738" y="3665538"/>
            <a:chExt cx="920750" cy="1890713"/>
          </a:xfrm>
          <a:effectLst>
            <a:outerShdw blurRad="76200" dir="18900000" sy="23000" kx="-1200000" algn="bl" rotWithShape="0">
              <a:prstClr val="black">
                <a:alpha val="20000"/>
              </a:prstClr>
            </a:outerShdw>
          </a:effectLst>
        </p:grpSpPr>
        <p:sp>
          <p:nvSpPr>
            <p:cNvPr id="702"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3"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4"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5"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6"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7"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8"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09"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710" name="Group 709"/>
          <p:cNvGrpSpPr/>
          <p:nvPr/>
        </p:nvGrpSpPr>
        <p:grpSpPr>
          <a:xfrm>
            <a:off x="7693513" y="4190918"/>
            <a:ext cx="292793" cy="601236"/>
            <a:chOff x="5646738" y="3665538"/>
            <a:chExt cx="920750" cy="1890713"/>
          </a:xfrm>
          <a:effectLst>
            <a:outerShdw blurRad="76200" dir="18900000" sy="23000" kx="-1200000" algn="bl" rotWithShape="0">
              <a:prstClr val="black">
                <a:alpha val="20000"/>
              </a:prstClr>
            </a:outerShdw>
          </a:effectLst>
        </p:grpSpPr>
        <p:sp>
          <p:nvSpPr>
            <p:cNvPr id="711"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2"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3"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4"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5"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6"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7"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18"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719" name="Group 718"/>
          <p:cNvGrpSpPr/>
          <p:nvPr/>
        </p:nvGrpSpPr>
        <p:grpSpPr>
          <a:xfrm>
            <a:off x="8097116" y="4188324"/>
            <a:ext cx="292793" cy="601236"/>
            <a:chOff x="5646738" y="3665538"/>
            <a:chExt cx="920750" cy="1890713"/>
          </a:xfrm>
          <a:effectLst>
            <a:outerShdw blurRad="76200" dir="18900000" sy="23000" kx="-1200000" algn="bl" rotWithShape="0">
              <a:prstClr val="black">
                <a:alpha val="20000"/>
              </a:prstClr>
            </a:outerShdw>
          </a:effectLst>
        </p:grpSpPr>
        <p:sp>
          <p:nvSpPr>
            <p:cNvPr id="720"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1"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2"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3"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4"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5"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6"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27"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grpSp>
        <p:nvGrpSpPr>
          <p:cNvPr id="728" name="Group 727"/>
          <p:cNvGrpSpPr/>
          <p:nvPr/>
        </p:nvGrpSpPr>
        <p:grpSpPr>
          <a:xfrm>
            <a:off x="8453027" y="4194129"/>
            <a:ext cx="292793" cy="601236"/>
            <a:chOff x="5646738" y="3665538"/>
            <a:chExt cx="920750" cy="1890713"/>
          </a:xfrm>
          <a:effectLst>
            <a:outerShdw blurRad="76200" dir="18900000" sy="23000" kx="-1200000" algn="bl" rotWithShape="0">
              <a:prstClr val="black">
                <a:alpha val="20000"/>
              </a:prstClr>
            </a:outerShdw>
          </a:effectLst>
        </p:grpSpPr>
        <p:sp>
          <p:nvSpPr>
            <p:cNvPr id="729" name="Freeform 99"/>
            <p:cNvSpPr>
              <a:spLocks/>
            </p:cNvSpPr>
            <p:nvPr/>
          </p:nvSpPr>
          <p:spPr bwMode="auto">
            <a:xfrm>
              <a:off x="6423025" y="4672013"/>
              <a:ext cx="144463" cy="339725"/>
            </a:xfrm>
            <a:custGeom>
              <a:avLst/>
              <a:gdLst>
                <a:gd name="T0" fmla="*/ 35 w 74"/>
                <a:gd name="T1" fmla="*/ 0 h 174"/>
                <a:gd name="T2" fmla="*/ 27 w 74"/>
                <a:gd name="T3" fmla="*/ 29 h 174"/>
                <a:gd name="T4" fmla="*/ 0 w 74"/>
                <a:gd name="T5" fmla="*/ 65 h 174"/>
                <a:gd name="T6" fmla="*/ 10 w 74"/>
                <a:gd name="T7" fmla="*/ 78 h 174"/>
                <a:gd name="T8" fmla="*/ 10 w 74"/>
                <a:gd name="T9" fmla="*/ 114 h 174"/>
                <a:gd name="T10" fmla="*/ 41 w 74"/>
                <a:gd name="T11" fmla="*/ 150 h 174"/>
                <a:gd name="T12" fmla="*/ 41 w 74"/>
                <a:gd name="T13" fmla="*/ 174 h 174"/>
                <a:gd name="T14" fmla="*/ 68 w 74"/>
                <a:gd name="T15" fmla="*/ 121 h 174"/>
                <a:gd name="T16" fmla="*/ 35 w 74"/>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74">
                  <a:moveTo>
                    <a:pt x="35" y="0"/>
                  </a:moveTo>
                  <a:cubicBezTo>
                    <a:pt x="27" y="29"/>
                    <a:pt x="27" y="29"/>
                    <a:pt x="27" y="29"/>
                  </a:cubicBezTo>
                  <a:cubicBezTo>
                    <a:pt x="23" y="44"/>
                    <a:pt x="13" y="57"/>
                    <a:pt x="0" y="65"/>
                  </a:cubicBezTo>
                  <a:cubicBezTo>
                    <a:pt x="6" y="66"/>
                    <a:pt x="10" y="72"/>
                    <a:pt x="10" y="78"/>
                  </a:cubicBezTo>
                  <a:cubicBezTo>
                    <a:pt x="10" y="114"/>
                    <a:pt x="10" y="114"/>
                    <a:pt x="10" y="114"/>
                  </a:cubicBezTo>
                  <a:cubicBezTo>
                    <a:pt x="28" y="117"/>
                    <a:pt x="41" y="132"/>
                    <a:pt x="41" y="150"/>
                  </a:cubicBezTo>
                  <a:cubicBezTo>
                    <a:pt x="41" y="174"/>
                    <a:pt x="41" y="174"/>
                    <a:pt x="41" y="174"/>
                  </a:cubicBezTo>
                  <a:cubicBezTo>
                    <a:pt x="63" y="167"/>
                    <a:pt x="74" y="146"/>
                    <a:pt x="68" y="121"/>
                  </a:cubicBezTo>
                  <a:lnTo>
                    <a:pt x="3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0" name="Oval 100"/>
            <p:cNvSpPr>
              <a:spLocks noChangeArrowheads="1"/>
            </p:cNvSpPr>
            <p:nvPr/>
          </p:nvSpPr>
          <p:spPr bwMode="auto">
            <a:xfrm>
              <a:off x="6018213" y="3665538"/>
              <a:ext cx="331788" cy="3317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1" name="Freeform 101"/>
            <p:cNvSpPr>
              <a:spLocks/>
            </p:cNvSpPr>
            <p:nvPr/>
          </p:nvSpPr>
          <p:spPr bwMode="auto">
            <a:xfrm>
              <a:off x="6357938" y="4014788"/>
              <a:ext cx="4763" cy="3175"/>
            </a:xfrm>
            <a:custGeom>
              <a:avLst/>
              <a:gdLst>
                <a:gd name="T0" fmla="*/ 2 w 3"/>
                <a:gd name="T1" fmla="*/ 0 h 1"/>
                <a:gd name="T2" fmla="*/ 3 w 3"/>
                <a:gd name="T3" fmla="*/ 0 h 1"/>
                <a:gd name="T4" fmla="*/ 2 w 3"/>
                <a:gd name="T5" fmla="*/ 0 h 1"/>
                <a:gd name="T6" fmla="*/ 0 w 3"/>
                <a:gd name="T7" fmla="*/ 1 h 1"/>
                <a:gd name="T8" fmla="*/ 0 w 3"/>
                <a:gd name="T9" fmla="*/ 1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3" y="0"/>
                    <a:pt x="3" y="0"/>
                  </a:cubicBezTo>
                  <a:cubicBezTo>
                    <a:pt x="3" y="0"/>
                    <a:pt x="2" y="0"/>
                    <a:pt x="2" y="0"/>
                  </a:cubicBezTo>
                  <a:cubicBezTo>
                    <a:pt x="2" y="0"/>
                    <a:pt x="1" y="0"/>
                    <a:pt x="0" y="1"/>
                  </a:cubicBezTo>
                  <a:cubicBezTo>
                    <a:pt x="0" y="1"/>
                    <a:pt x="0" y="1"/>
                    <a:pt x="0" y="1"/>
                  </a:cubicBezTo>
                  <a:cubicBezTo>
                    <a:pt x="1" y="0"/>
                    <a:pt x="2" y="0"/>
                    <a:pt x="2"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2" name="Freeform 102"/>
            <p:cNvSpPr>
              <a:spLocks/>
            </p:cNvSpPr>
            <p:nvPr/>
          </p:nvSpPr>
          <p:spPr bwMode="auto">
            <a:xfrm>
              <a:off x="6357938" y="4017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3" name="Freeform 103"/>
            <p:cNvSpPr>
              <a:spLocks/>
            </p:cNvSpPr>
            <p:nvPr/>
          </p:nvSpPr>
          <p:spPr bwMode="auto">
            <a:xfrm>
              <a:off x="6329363" y="4811713"/>
              <a:ext cx="158750" cy="579438"/>
            </a:xfrm>
            <a:custGeom>
              <a:avLst/>
              <a:gdLst>
                <a:gd name="T0" fmla="*/ 52 w 81"/>
                <a:gd name="T1" fmla="*/ 50 h 297"/>
                <a:gd name="T2" fmla="*/ 50 w 81"/>
                <a:gd name="T3" fmla="*/ 50 h 297"/>
                <a:gd name="T4" fmla="*/ 50 w 81"/>
                <a:gd name="T5" fmla="*/ 6 h 297"/>
                <a:gd name="T6" fmla="*/ 44 w 81"/>
                <a:gd name="T7" fmla="*/ 0 h 297"/>
                <a:gd name="T8" fmla="*/ 37 w 81"/>
                <a:gd name="T9" fmla="*/ 0 h 297"/>
                <a:gd name="T10" fmla="*/ 31 w 81"/>
                <a:gd name="T11" fmla="*/ 6 h 297"/>
                <a:gd name="T12" fmla="*/ 31 w 81"/>
                <a:gd name="T13" fmla="*/ 50 h 297"/>
                <a:gd name="T14" fmla="*/ 29 w 81"/>
                <a:gd name="T15" fmla="*/ 50 h 297"/>
                <a:gd name="T16" fmla="*/ 0 w 81"/>
                <a:gd name="T17" fmla="*/ 78 h 297"/>
                <a:gd name="T18" fmla="*/ 0 w 81"/>
                <a:gd name="T19" fmla="*/ 268 h 297"/>
                <a:gd name="T20" fmla="*/ 29 w 81"/>
                <a:gd name="T21" fmla="*/ 297 h 297"/>
                <a:gd name="T22" fmla="*/ 37 w 81"/>
                <a:gd name="T23" fmla="*/ 297 h 297"/>
                <a:gd name="T24" fmla="*/ 52 w 81"/>
                <a:gd name="T25" fmla="*/ 297 h 297"/>
                <a:gd name="T26" fmla="*/ 81 w 81"/>
                <a:gd name="T27" fmla="*/ 268 h 297"/>
                <a:gd name="T28" fmla="*/ 81 w 81"/>
                <a:gd name="T29" fmla="*/ 104 h 297"/>
                <a:gd name="T30" fmla="*/ 81 w 81"/>
                <a:gd name="T31" fmla="*/ 78 h 297"/>
                <a:gd name="T32" fmla="*/ 52 w 81"/>
                <a:gd name="T33" fmla="*/ 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97">
                  <a:moveTo>
                    <a:pt x="52" y="50"/>
                  </a:moveTo>
                  <a:cubicBezTo>
                    <a:pt x="50" y="50"/>
                    <a:pt x="50" y="50"/>
                    <a:pt x="50" y="50"/>
                  </a:cubicBezTo>
                  <a:cubicBezTo>
                    <a:pt x="50" y="6"/>
                    <a:pt x="50" y="6"/>
                    <a:pt x="50" y="6"/>
                  </a:cubicBezTo>
                  <a:cubicBezTo>
                    <a:pt x="50" y="3"/>
                    <a:pt x="47" y="0"/>
                    <a:pt x="44" y="0"/>
                  </a:cubicBezTo>
                  <a:cubicBezTo>
                    <a:pt x="37" y="0"/>
                    <a:pt x="37" y="0"/>
                    <a:pt x="37" y="0"/>
                  </a:cubicBezTo>
                  <a:cubicBezTo>
                    <a:pt x="34" y="0"/>
                    <a:pt x="31" y="3"/>
                    <a:pt x="31" y="6"/>
                  </a:cubicBezTo>
                  <a:cubicBezTo>
                    <a:pt x="31" y="50"/>
                    <a:pt x="31" y="50"/>
                    <a:pt x="31" y="50"/>
                  </a:cubicBezTo>
                  <a:cubicBezTo>
                    <a:pt x="29" y="50"/>
                    <a:pt x="29" y="50"/>
                    <a:pt x="29" y="50"/>
                  </a:cubicBezTo>
                  <a:cubicBezTo>
                    <a:pt x="13" y="50"/>
                    <a:pt x="0" y="62"/>
                    <a:pt x="0" y="78"/>
                  </a:cubicBezTo>
                  <a:cubicBezTo>
                    <a:pt x="0" y="268"/>
                    <a:pt x="0" y="268"/>
                    <a:pt x="0" y="268"/>
                  </a:cubicBezTo>
                  <a:cubicBezTo>
                    <a:pt x="0" y="284"/>
                    <a:pt x="13" y="297"/>
                    <a:pt x="29" y="297"/>
                  </a:cubicBezTo>
                  <a:cubicBezTo>
                    <a:pt x="37" y="297"/>
                    <a:pt x="37" y="297"/>
                    <a:pt x="37" y="297"/>
                  </a:cubicBezTo>
                  <a:cubicBezTo>
                    <a:pt x="52" y="297"/>
                    <a:pt x="52" y="297"/>
                    <a:pt x="52" y="297"/>
                  </a:cubicBezTo>
                  <a:cubicBezTo>
                    <a:pt x="68" y="297"/>
                    <a:pt x="81" y="284"/>
                    <a:pt x="81" y="268"/>
                  </a:cubicBezTo>
                  <a:cubicBezTo>
                    <a:pt x="81" y="104"/>
                    <a:pt x="81" y="104"/>
                    <a:pt x="81" y="104"/>
                  </a:cubicBezTo>
                  <a:cubicBezTo>
                    <a:pt x="81" y="78"/>
                    <a:pt x="81" y="78"/>
                    <a:pt x="81" y="78"/>
                  </a:cubicBezTo>
                  <a:cubicBezTo>
                    <a:pt x="81" y="62"/>
                    <a:pt x="68" y="50"/>
                    <a:pt x="52" y="5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4" name="Freeform 104"/>
            <p:cNvSpPr>
              <a:spLocks/>
            </p:cNvSpPr>
            <p:nvPr/>
          </p:nvSpPr>
          <p:spPr bwMode="auto">
            <a:xfrm>
              <a:off x="5646738" y="4014788"/>
              <a:ext cx="912813" cy="1541463"/>
            </a:xfrm>
            <a:custGeom>
              <a:avLst/>
              <a:gdLst>
                <a:gd name="T0" fmla="*/ 465 w 468"/>
                <a:gd name="T1" fmla="*/ 161 h 789"/>
                <a:gd name="T2" fmla="*/ 424 w 468"/>
                <a:gd name="T3" fmla="*/ 77 h 789"/>
                <a:gd name="T4" fmla="*/ 364 w 468"/>
                <a:gd name="T5" fmla="*/ 1 h 789"/>
                <a:gd name="T6" fmla="*/ 364 w 468"/>
                <a:gd name="T7" fmla="*/ 1 h 789"/>
                <a:gd name="T8" fmla="*/ 362 w 468"/>
                <a:gd name="T9" fmla="*/ 1 h 789"/>
                <a:gd name="T10" fmla="*/ 356 w 468"/>
                <a:gd name="T11" fmla="*/ 0 h 789"/>
                <a:gd name="T12" fmla="*/ 204 w 468"/>
                <a:gd name="T13" fmla="*/ 0 h 789"/>
                <a:gd name="T14" fmla="*/ 203 w 468"/>
                <a:gd name="T15" fmla="*/ 0 h 789"/>
                <a:gd name="T16" fmla="*/ 158 w 468"/>
                <a:gd name="T17" fmla="*/ 14 h 789"/>
                <a:gd name="T18" fmla="*/ 156 w 468"/>
                <a:gd name="T19" fmla="*/ 15 h 789"/>
                <a:gd name="T20" fmla="*/ 56 w 468"/>
                <a:gd name="T21" fmla="*/ 119 h 789"/>
                <a:gd name="T22" fmla="*/ 13 w 468"/>
                <a:gd name="T23" fmla="*/ 165 h 789"/>
                <a:gd name="T24" fmla="*/ 10 w 468"/>
                <a:gd name="T25" fmla="*/ 221 h 789"/>
                <a:gd name="T26" fmla="*/ 43 w 468"/>
                <a:gd name="T27" fmla="*/ 267 h 789"/>
                <a:gd name="T28" fmla="*/ 112 w 468"/>
                <a:gd name="T29" fmla="*/ 349 h 789"/>
                <a:gd name="T30" fmla="*/ 159 w 468"/>
                <a:gd name="T31" fmla="*/ 344 h 789"/>
                <a:gd name="T32" fmla="*/ 177 w 468"/>
                <a:gd name="T33" fmla="*/ 316 h 789"/>
                <a:gd name="T34" fmla="*/ 178 w 468"/>
                <a:gd name="T35" fmla="*/ 303 h 789"/>
                <a:gd name="T36" fmla="*/ 177 w 468"/>
                <a:gd name="T37" fmla="*/ 294 h 789"/>
                <a:gd name="T38" fmla="*/ 143 w 468"/>
                <a:gd name="T39" fmla="*/ 240 h 789"/>
                <a:gd name="T40" fmla="*/ 143 w 468"/>
                <a:gd name="T41" fmla="*/ 240 h 789"/>
                <a:gd name="T42" fmla="*/ 125 w 468"/>
                <a:gd name="T43" fmla="*/ 214 h 789"/>
                <a:gd name="T44" fmla="*/ 126 w 468"/>
                <a:gd name="T45" fmla="*/ 187 h 789"/>
                <a:gd name="T46" fmla="*/ 159 w 468"/>
                <a:gd name="T47" fmla="*/ 153 h 789"/>
                <a:gd name="T48" fmla="*/ 166 w 468"/>
                <a:gd name="T49" fmla="*/ 155 h 789"/>
                <a:gd name="T50" fmla="*/ 163 w 468"/>
                <a:gd name="T51" fmla="*/ 168 h 789"/>
                <a:gd name="T52" fmla="*/ 216 w 468"/>
                <a:gd name="T53" fmla="*/ 132 h 789"/>
                <a:gd name="T54" fmla="*/ 279 w 468"/>
                <a:gd name="T55" fmla="*/ 203 h 789"/>
                <a:gd name="T56" fmla="*/ 278 w 468"/>
                <a:gd name="T57" fmla="*/ 237 h 789"/>
                <a:gd name="T58" fmla="*/ 185 w 468"/>
                <a:gd name="T59" fmla="*/ 315 h 789"/>
                <a:gd name="T60" fmla="*/ 131 w 468"/>
                <a:gd name="T61" fmla="*/ 360 h 789"/>
                <a:gd name="T62" fmla="*/ 84 w 468"/>
                <a:gd name="T63" fmla="*/ 457 h 789"/>
                <a:gd name="T64" fmla="*/ 153 w 468"/>
                <a:gd name="T65" fmla="*/ 513 h 789"/>
                <a:gd name="T66" fmla="*/ 163 w 468"/>
                <a:gd name="T67" fmla="*/ 744 h 789"/>
                <a:gd name="T68" fmla="*/ 225 w 468"/>
                <a:gd name="T69" fmla="*/ 789 h 789"/>
                <a:gd name="T70" fmla="*/ 271 w 468"/>
                <a:gd name="T71" fmla="*/ 515 h 789"/>
                <a:gd name="T72" fmla="*/ 279 w 468"/>
                <a:gd name="T73" fmla="*/ 515 h 789"/>
                <a:gd name="T74" fmla="*/ 324 w 468"/>
                <a:gd name="T75" fmla="*/ 789 h 789"/>
                <a:gd name="T76" fmla="*/ 387 w 468"/>
                <a:gd name="T77" fmla="*/ 744 h 789"/>
                <a:gd name="T78" fmla="*/ 379 w 468"/>
                <a:gd name="T79" fmla="*/ 713 h 789"/>
                <a:gd name="T80" fmla="*/ 342 w 468"/>
                <a:gd name="T81" fmla="*/ 486 h 789"/>
                <a:gd name="T82" fmla="*/ 373 w 468"/>
                <a:gd name="T83" fmla="*/ 414 h 789"/>
                <a:gd name="T84" fmla="*/ 369 w 468"/>
                <a:gd name="T85" fmla="*/ 409 h 789"/>
                <a:gd name="T86" fmla="*/ 322 w 468"/>
                <a:gd name="T87" fmla="*/ 380 h 789"/>
                <a:gd name="T88" fmla="*/ 350 w 468"/>
                <a:gd name="T89" fmla="*/ 212 h 789"/>
                <a:gd name="T90" fmla="*/ 357 w 468"/>
                <a:gd name="T91" fmla="*/ 181 h 789"/>
                <a:gd name="T92" fmla="*/ 354 w 468"/>
                <a:gd name="T93" fmla="*/ 171 h 789"/>
                <a:gd name="T94" fmla="*/ 341 w 468"/>
                <a:gd name="T95" fmla="*/ 144 h 789"/>
                <a:gd name="T96" fmla="*/ 349 w 468"/>
                <a:gd name="T97" fmla="*/ 142 h 789"/>
                <a:gd name="T98" fmla="*/ 361 w 468"/>
                <a:gd name="T99" fmla="*/ 168 h 789"/>
                <a:gd name="T100" fmla="*/ 364 w 468"/>
                <a:gd name="T101" fmla="*/ 193 h 789"/>
                <a:gd name="T102" fmla="*/ 325 w 468"/>
                <a:gd name="T103" fmla="*/ 338 h 789"/>
                <a:gd name="T104" fmla="*/ 369 w 468"/>
                <a:gd name="T105" fmla="*/ 401 h 789"/>
                <a:gd name="T106" fmla="*/ 428 w 468"/>
                <a:gd name="T107" fmla="*/ 321 h 789"/>
                <a:gd name="T108" fmla="*/ 432 w 468"/>
                <a:gd name="T109" fmla="*/ 303 h 789"/>
                <a:gd name="T110" fmla="*/ 467 w 468"/>
                <a:gd name="T111" fmla="*/ 180 h 789"/>
                <a:gd name="T112" fmla="*/ 468 w 468"/>
                <a:gd name="T113" fmla="*/ 1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789">
                  <a:moveTo>
                    <a:pt x="468" y="173"/>
                  </a:moveTo>
                  <a:cubicBezTo>
                    <a:pt x="468" y="169"/>
                    <a:pt x="467" y="165"/>
                    <a:pt x="465" y="161"/>
                  </a:cubicBezTo>
                  <a:cubicBezTo>
                    <a:pt x="449" y="131"/>
                    <a:pt x="449" y="131"/>
                    <a:pt x="449" y="131"/>
                  </a:cubicBezTo>
                  <a:cubicBezTo>
                    <a:pt x="424" y="77"/>
                    <a:pt x="424" y="77"/>
                    <a:pt x="424" y="77"/>
                  </a:cubicBezTo>
                  <a:cubicBezTo>
                    <a:pt x="403" y="31"/>
                    <a:pt x="403" y="31"/>
                    <a:pt x="403" y="31"/>
                  </a:cubicBezTo>
                  <a:cubicBezTo>
                    <a:pt x="396" y="14"/>
                    <a:pt x="381" y="3"/>
                    <a:pt x="364" y="1"/>
                  </a:cubicBezTo>
                  <a:cubicBezTo>
                    <a:pt x="364" y="1"/>
                    <a:pt x="364" y="1"/>
                    <a:pt x="364" y="1"/>
                  </a:cubicBezTo>
                  <a:cubicBezTo>
                    <a:pt x="364" y="1"/>
                    <a:pt x="364" y="1"/>
                    <a:pt x="364" y="1"/>
                  </a:cubicBezTo>
                  <a:cubicBezTo>
                    <a:pt x="364" y="0"/>
                    <a:pt x="364" y="0"/>
                    <a:pt x="363" y="0"/>
                  </a:cubicBezTo>
                  <a:cubicBezTo>
                    <a:pt x="363" y="0"/>
                    <a:pt x="362" y="1"/>
                    <a:pt x="362" y="1"/>
                  </a:cubicBezTo>
                  <a:cubicBezTo>
                    <a:pt x="362" y="1"/>
                    <a:pt x="363" y="0"/>
                    <a:pt x="363" y="0"/>
                  </a:cubicBezTo>
                  <a:cubicBezTo>
                    <a:pt x="361" y="0"/>
                    <a:pt x="359" y="0"/>
                    <a:pt x="356" y="0"/>
                  </a:cubicBezTo>
                  <a:cubicBezTo>
                    <a:pt x="356" y="0"/>
                    <a:pt x="356" y="0"/>
                    <a:pt x="356" y="0"/>
                  </a:cubicBezTo>
                  <a:cubicBezTo>
                    <a:pt x="204" y="0"/>
                    <a:pt x="204" y="0"/>
                    <a:pt x="204" y="0"/>
                  </a:cubicBezTo>
                  <a:cubicBezTo>
                    <a:pt x="204" y="0"/>
                    <a:pt x="204" y="0"/>
                    <a:pt x="204" y="0"/>
                  </a:cubicBezTo>
                  <a:cubicBezTo>
                    <a:pt x="203" y="0"/>
                    <a:pt x="203" y="0"/>
                    <a:pt x="203" y="0"/>
                  </a:cubicBezTo>
                  <a:cubicBezTo>
                    <a:pt x="194" y="0"/>
                    <a:pt x="185" y="1"/>
                    <a:pt x="176" y="4"/>
                  </a:cubicBezTo>
                  <a:cubicBezTo>
                    <a:pt x="170" y="6"/>
                    <a:pt x="163" y="9"/>
                    <a:pt x="158" y="14"/>
                  </a:cubicBezTo>
                  <a:cubicBezTo>
                    <a:pt x="157" y="14"/>
                    <a:pt x="157" y="15"/>
                    <a:pt x="156" y="15"/>
                  </a:cubicBezTo>
                  <a:cubicBezTo>
                    <a:pt x="156" y="15"/>
                    <a:pt x="156" y="15"/>
                    <a:pt x="156" y="15"/>
                  </a:cubicBezTo>
                  <a:cubicBezTo>
                    <a:pt x="152" y="18"/>
                    <a:pt x="150" y="21"/>
                    <a:pt x="147" y="24"/>
                  </a:cubicBezTo>
                  <a:cubicBezTo>
                    <a:pt x="56" y="119"/>
                    <a:pt x="56" y="119"/>
                    <a:pt x="56" y="119"/>
                  </a:cubicBezTo>
                  <a:cubicBezTo>
                    <a:pt x="56" y="119"/>
                    <a:pt x="35" y="141"/>
                    <a:pt x="17" y="161"/>
                  </a:cubicBezTo>
                  <a:cubicBezTo>
                    <a:pt x="15" y="162"/>
                    <a:pt x="14" y="164"/>
                    <a:pt x="13" y="165"/>
                  </a:cubicBezTo>
                  <a:cubicBezTo>
                    <a:pt x="9" y="170"/>
                    <a:pt x="6" y="175"/>
                    <a:pt x="4" y="181"/>
                  </a:cubicBezTo>
                  <a:cubicBezTo>
                    <a:pt x="0" y="195"/>
                    <a:pt x="2" y="209"/>
                    <a:pt x="10" y="221"/>
                  </a:cubicBezTo>
                  <a:cubicBezTo>
                    <a:pt x="13" y="225"/>
                    <a:pt x="13" y="225"/>
                    <a:pt x="13" y="225"/>
                  </a:cubicBezTo>
                  <a:cubicBezTo>
                    <a:pt x="43" y="267"/>
                    <a:pt x="43" y="267"/>
                    <a:pt x="43" y="267"/>
                  </a:cubicBezTo>
                  <a:cubicBezTo>
                    <a:pt x="89" y="330"/>
                    <a:pt x="89" y="330"/>
                    <a:pt x="89" y="330"/>
                  </a:cubicBezTo>
                  <a:cubicBezTo>
                    <a:pt x="95" y="339"/>
                    <a:pt x="103" y="345"/>
                    <a:pt x="112" y="349"/>
                  </a:cubicBezTo>
                  <a:cubicBezTo>
                    <a:pt x="118" y="351"/>
                    <a:pt x="126" y="352"/>
                    <a:pt x="131" y="352"/>
                  </a:cubicBezTo>
                  <a:cubicBezTo>
                    <a:pt x="141" y="352"/>
                    <a:pt x="150" y="350"/>
                    <a:pt x="159" y="344"/>
                  </a:cubicBezTo>
                  <a:cubicBezTo>
                    <a:pt x="166" y="338"/>
                    <a:pt x="172" y="331"/>
                    <a:pt x="175" y="322"/>
                  </a:cubicBezTo>
                  <a:cubicBezTo>
                    <a:pt x="175" y="320"/>
                    <a:pt x="176" y="318"/>
                    <a:pt x="177" y="316"/>
                  </a:cubicBezTo>
                  <a:cubicBezTo>
                    <a:pt x="177" y="314"/>
                    <a:pt x="177" y="312"/>
                    <a:pt x="178" y="310"/>
                  </a:cubicBezTo>
                  <a:cubicBezTo>
                    <a:pt x="178" y="308"/>
                    <a:pt x="178" y="306"/>
                    <a:pt x="178" y="303"/>
                  </a:cubicBezTo>
                  <a:cubicBezTo>
                    <a:pt x="178" y="302"/>
                    <a:pt x="178" y="300"/>
                    <a:pt x="178" y="299"/>
                  </a:cubicBezTo>
                  <a:cubicBezTo>
                    <a:pt x="177" y="297"/>
                    <a:pt x="177" y="296"/>
                    <a:pt x="177" y="294"/>
                  </a:cubicBezTo>
                  <a:cubicBezTo>
                    <a:pt x="175" y="287"/>
                    <a:pt x="172" y="280"/>
                    <a:pt x="168" y="273"/>
                  </a:cubicBezTo>
                  <a:cubicBezTo>
                    <a:pt x="143" y="240"/>
                    <a:pt x="143" y="240"/>
                    <a:pt x="143" y="240"/>
                  </a:cubicBezTo>
                  <a:cubicBezTo>
                    <a:pt x="143" y="240"/>
                    <a:pt x="143" y="240"/>
                    <a:pt x="143" y="240"/>
                  </a:cubicBezTo>
                  <a:cubicBezTo>
                    <a:pt x="143" y="240"/>
                    <a:pt x="143" y="240"/>
                    <a:pt x="143" y="240"/>
                  </a:cubicBezTo>
                  <a:cubicBezTo>
                    <a:pt x="125" y="214"/>
                    <a:pt x="125" y="214"/>
                    <a:pt x="125" y="214"/>
                  </a:cubicBezTo>
                  <a:cubicBezTo>
                    <a:pt x="125" y="214"/>
                    <a:pt x="125" y="214"/>
                    <a:pt x="125" y="214"/>
                  </a:cubicBezTo>
                  <a:cubicBezTo>
                    <a:pt x="118" y="206"/>
                    <a:pt x="118" y="194"/>
                    <a:pt x="126" y="187"/>
                  </a:cubicBezTo>
                  <a:cubicBezTo>
                    <a:pt x="126" y="187"/>
                    <a:pt x="126" y="187"/>
                    <a:pt x="126" y="187"/>
                  </a:cubicBezTo>
                  <a:cubicBezTo>
                    <a:pt x="143" y="169"/>
                    <a:pt x="143" y="169"/>
                    <a:pt x="143" y="169"/>
                  </a:cubicBezTo>
                  <a:cubicBezTo>
                    <a:pt x="159" y="153"/>
                    <a:pt x="159" y="153"/>
                    <a:pt x="159" y="153"/>
                  </a:cubicBezTo>
                  <a:cubicBezTo>
                    <a:pt x="161" y="152"/>
                    <a:pt x="163" y="153"/>
                    <a:pt x="165" y="154"/>
                  </a:cubicBezTo>
                  <a:cubicBezTo>
                    <a:pt x="165" y="154"/>
                    <a:pt x="166" y="155"/>
                    <a:pt x="166" y="155"/>
                  </a:cubicBezTo>
                  <a:cubicBezTo>
                    <a:pt x="163" y="168"/>
                    <a:pt x="163" y="168"/>
                    <a:pt x="163" y="168"/>
                  </a:cubicBezTo>
                  <a:cubicBezTo>
                    <a:pt x="163" y="168"/>
                    <a:pt x="163" y="168"/>
                    <a:pt x="163" y="168"/>
                  </a:cubicBezTo>
                  <a:cubicBezTo>
                    <a:pt x="204" y="136"/>
                    <a:pt x="204" y="136"/>
                    <a:pt x="204" y="136"/>
                  </a:cubicBezTo>
                  <a:cubicBezTo>
                    <a:pt x="208" y="134"/>
                    <a:pt x="212" y="132"/>
                    <a:pt x="216" y="132"/>
                  </a:cubicBezTo>
                  <a:cubicBezTo>
                    <a:pt x="221" y="132"/>
                    <a:pt x="227" y="135"/>
                    <a:pt x="230" y="140"/>
                  </a:cubicBezTo>
                  <a:cubicBezTo>
                    <a:pt x="279" y="203"/>
                    <a:pt x="279" y="203"/>
                    <a:pt x="279" y="203"/>
                  </a:cubicBezTo>
                  <a:cubicBezTo>
                    <a:pt x="285" y="211"/>
                    <a:pt x="284" y="221"/>
                    <a:pt x="277" y="227"/>
                  </a:cubicBezTo>
                  <a:cubicBezTo>
                    <a:pt x="278" y="230"/>
                    <a:pt x="279" y="233"/>
                    <a:pt x="278" y="237"/>
                  </a:cubicBezTo>
                  <a:cubicBezTo>
                    <a:pt x="278" y="241"/>
                    <a:pt x="275" y="246"/>
                    <a:pt x="271" y="249"/>
                  </a:cubicBezTo>
                  <a:cubicBezTo>
                    <a:pt x="185" y="315"/>
                    <a:pt x="185" y="315"/>
                    <a:pt x="185" y="315"/>
                  </a:cubicBezTo>
                  <a:cubicBezTo>
                    <a:pt x="183" y="329"/>
                    <a:pt x="175" y="342"/>
                    <a:pt x="163" y="350"/>
                  </a:cubicBezTo>
                  <a:cubicBezTo>
                    <a:pt x="154" y="357"/>
                    <a:pt x="143" y="360"/>
                    <a:pt x="131" y="360"/>
                  </a:cubicBezTo>
                  <a:cubicBezTo>
                    <a:pt x="125" y="360"/>
                    <a:pt x="117" y="359"/>
                    <a:pt x="111" y="357"/>
                  </a:cubicBezTo>
                  <a:cubicBezTo>
                    <a:pt x="84" y="457"/>
                    <a:pt x="84" y="457"/>
                    <a:pt x="84" y="457"/>
                  </a:cubicBezTo>
                  <a:cubicBezTo>
                    <a:pt x="76" y="488"/>
                    <a:pt x="95" y="513"/>
                    <a:pt x="126" y="513"/>
                  </a:cubicBezTo>
                  <a:cubicBezTo>
                    <a:pt x="153" y="513"/>
                    <a:pt x="153" y="513"/>
                    <a:pt x="153" y="513"/>
                  </a:cubicBezTo>
                  <a:cubicBezTo>
                    <a:pt x="158" y="513"/>
                    <a:pt x="163" y="517"/>
                    <a:pt x="163" y="522"/>
                  </a:cubicBezTo>
                  <a:cubicBezTo>
                    <a:pt x="163" y="744"/>
                    <a:pt x="163" y="744"/>
                    <a:pt x="163" y="744"/>
                  </a:cubicBezTo>
                  <a:cubicBezTo>
                    <a:pt x="163" y="769"/>
                    <a:pt x="183" y="789"/>
                    <a:pt x="208" y="789"/>
                  </a:cubicBezTo>
                  <a:cubicBezTo>
                    <a:pt x="225" y="789"/>
                    <a:pt x="225" y="789"/>
                    <a:pt x="225" y="789"/>
                  </a:cubicBezTo>
                  <a:cubicBezTo>
                    <a:pt x="250" y="789"/>
                    <a:pt x="271" y="769"/>
                    <a:pt x="271" y="744"/>
                  </a:cubicBezTo>
                  <a:cubicBezTo>
                    <a:pt x="271" y="515"/>
                    <a:pt x="271" y="515"/>
                    <a:pt x="271" y="515"/>
                  </a:cubicBezTo>
                  <a:cubicBezTo>
                    <a:pt x="272" y="514"/>
                    <a:pt x="273" y="514"/>
                    <a:pt x="275" y="514"/>
                  </a:cubicBezTo>
                  <a:cubicBezTo>
                    <a:pt x="277" y="514"/>
                    <a:pt x="278" y="514"/>
                    <a:pt x="279" y="515"/>
                  </a:cubicBezTo>
                  <a:cubicBezTo>
                    <a:pt x="279" y="744"/>
                    <a:pt x="279" y="744"/>
                    <a:pt x="279" y="744"/>
                  </a:cubicBezTo>
                  <a:cubicBezTo>
                    <a:pt x="279" y="769"/>
                    <a:pt x="299" y="789"/>
                    <a:pt x="324" y="789"/>
                  </a:cubicBezTo>
                  <a:cubicBezTo>
                    <a:pt x="341" y="789"/>
                    <a:pt x="341" y="789"/>
                    <a:pt x="341" y="789"/>
                  </a:cubicBezTo>
                  <a:cubicBezTo>
                    <a:pt x="366" y="789"/>
                    <a:pt x="387" y="769"/>
                    <a:pt x="387" y="744"/>
                  </a:cubicBezTo>
                  <a:cubicBezTo>
                    <a:pt x="387" y="713"/>
                    <a:pt x="387" y="713"/>
                    <a:pt x="387" y="713"/>
                  </a:cubicBezTo>
                  <a:cubicBezTo>
                    <a:pt x="379" y="713"/>
                    <a:pt x="379" y="713"/>
                    <a:pt x="379" y="713"/>
                  </a:cubicBezTo>
                  <a:cubicBezTo>
                    <a:pt x="358" y="713"/>
                    <a:pt x="342" y="696"/>
                    <a:pt x="342" y="676"/>
                  </a:cubicBezTo>
                  <a:cubicBezTo>
                    <a:pt x="342" y="486"/>
                    <a:pt x="342" y="486"/>
                    <a:pt x="342" y="486"/>
                  </a:cubicBezTo>
                  <a:cubicBezTo>
                    <a:pt x="342" y="468"/>
                    <a:pt x="355" y="453"/>
                    <a:pt x="373" y="450"/>
                  </a:cubicBezTo>
                  <a:cubicBezTo>
                    <a:pt x="373" y="414"/>
                    <a:pt x="373" y="414"/>
                    <a:pt x="373" y="414"/>
                  </a:cubicBezTo>
                  <a:cubicBezTo>
                    <a:pt x="373" y="412"/>
                    <a:pt x="373" y="410"/>
                    <a:pt x="374" y="409"/>
                  </a:cubicBezTo>
                  <a:cubicBezTo>
                    <a:pt x="373" y="409"/>
                    <a:pt x="371" y="409"/>
                    <a:pt x="369" y="409"/>
                  </a:cubicBezTo>
                  <a:cubicBezTo>
                    <a:pt x="365" y="409"/>
                    <a:pt x="360" y="408"/>
                    <a:pt x="356" y="407"/>
                  </a:cubicBezTo>
                  <a:cubicBezTo>
                    <a:pt x="341" y="403"/>
                    <a:pt x="329" y="394"/>
                    <a:pt x="322" y="380"/>
                  </a:cubicBezTo>
                  <a:cubicBezTo>
                    <a:pt x="315" y="366"/>
                    <a:pt x="313" y="351"/>
                    <a:pt x="317" y="336"/>
                  </a:cubicBezTo>
                  <a:cubicBezTo>
                    <a:pt x="350" y="212"/>
                    <a:pt x="350" y="212"/>
                    <a:pt x="350" y="212"/>
                  </a:cubicBezTo>
                  <a:cubicBezTo>
                    <a:pt x="356" y="191"/>
                    <a:pt x="356" y="191"/>
                    <a:pt x="356" y="191"/>
                  </a:cubicBezTo>
                  <a:cubicBezTo>
                    <a:pt x="357" y="188"/>
                    <a:pt x="357" y="183"/>
                    <a:pt x="357" y="181"/>
                  </a:cubicBezTo>
                  <a:cubicBezTo>
                    <a:pt x="357" y="179"/>
                    <a:pt x="356" y="177"/>
                    <a:pt x="355" y="174"/>
                  </a:cubicBezTo>
                  <a:cubicBezTo>
                    <a:pt x="355" y="173"/>
                    <a:pt x="354" y="172"/>
                    <a:pt x="354" y="171"/>
                  </a:cubicBezTo>
                  <a:cubicBezTo>
                    <a:pt x="347" y="157"/>
                    <a:pt x="347" y="157"/>
                    <a:pt x="347" y="157"/>
                  </a:cubicBezTo>
                  <a:cubicBezTo>
                    <a:pt x="341" y="144"/>
                    <a:pt x="341" y="144"/>
                    <a:pt x="341" y="144"/>
                  </a:cubicBezTo>
                  <a:cubicBezTo>
                    <a:pt x="341" y="144"/>
                    <a:pt x="338" y="138"/>
                    <a:pt x="342" y="137"/>
                  </a:cubicBezTo>
                  <a:cubicBezTo>
                    <a:pt x="347" y="134"/>
                    <a:pt x="349" y="142"/>
                    <a:pt x="349" y="142"/>
                  </a:cubicBezTo>
                  <a:cubicBezTo>
                    <a:pt x="354" y="154"/>
                    <a:pt x="354" y="154"/>
                    <a:pt x="354" y="154"/>
                  </a:cubicBezTo>
                  <a:cubicBezTo>
                    <a:pt x="361" y="168"/>
                    <a:pt x="361" y="168"/>
                    <a:pt x="361" y="168"/>
                  </a:cubicBezTo>
                  <a:cubicBezTo>
                    <a:pt x="363" y="172"/>
                    <a:pt x="365" y="175"/>
                    <a:pt x="365" y="180"/>
                  </a:cubicBezTo>
                  <a:cubicBezTo>
                    <a:pt x="365" y="184"/>
                    <a:pt x="364" y="189"/>
                    <a:pt x="364" y="193"/>
                  </a:cubicBezTo>
                  <a:cubicBezTo>
                    <a:pt x="358" y="214"/>
                    <a:pt x="358" y="214"/>
                    <a:pt x="358" y="214"/>
                  </a:cubicBezTo>
                  <a:cubicBezTo>
                    <a:pt x="325" y="338"/>
                    <a:pt x="325" y="338"/>
                    <a:pt x="325" y="338"/>
                  </a:cubicBezTo>
                  <a:cubicBezTo>
                    <a:pt x="317" y="365"/>
                    <a:pt x="332" y="393"/>
                    <a:pt x="358" y="399"/>
                  </a:cubicBezTo>
                  <a:cubicBezTo>
                    <a:pt x="362" y="400"/>
                    <a:pt x="365" y="401"/>
                    <a:pt x="369" y="401"/>
                  </a:cubicBezTo>
                  <a:cubicBezTo>
                    <a:pt x="391" y="401"/>
                    <a:pt x="411" y="386"/>
                    <a:pt x="417" y="362"/>
                  </a:cubicBezTo>
                  <a:cubicBezTo>
                    <a:pt x="428" y="321"/>
                    <a:pt x="428" y="321"/>
                    <a:pt x="428" y="321"/>
                  </a:cubicBezTo>
                  <a:cubicBezTo>
                    <a:pt x="428" y="319"/>
                    <a:pt x="428" y="319"/>
                    <a:pt x="428" y="319"/>
                  </a:cubicBezTo>
                  <a:cubicBezTo>
                    <a:pt x="432" y="303"/>
                    <a:pt x="432" y="303"/>
                    <a:pt x="432" y="303"/>
                  </a:cubicBezTo>
                  <a:cubicBezTo>
                    <a:pt x="453" y="225"/>
                    <a:pt x="453" y="225"/>
                    <a:pt x="453" y="225"/>
                  </a:cubicBezTo>
                  <a:cubicBezTo>
                    <a:pt x="467" y="180"/>
                    <a:pt x="467" y="180"/>
                    <a:pt x="467" y="180"/>
                  </a:cubicBezTo>
                  <a:cubicBezTo>
                    <a:pt x="467" y="180"/>
                    <a:pt x="467" y="180"/>
                    <a:pt x="467" y="180"/>
                  </a:cubicBezTo>
                  <a:cubicBezTo>
                    <a:pt x="468" y="178"/>
                    <a:pt x="468" y="176"/>
                    <a:pt x="468" y="17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5" name="Freeform 105"/>
            <p:cNvSpPr>
              <a:spLocks/>
            </p:cNvSpPr>
            <p:nvPr/>
          </p:nvSpPr>
          <p:spPr bwMode="auto">
            <a:xfrm>
              <a:off x="6008688" y="4470401"/>
              <a:ext cx="166688" cy="138113"/>
            </a:xfrm>
            <a:custGeom>
              <a:avLst/>
              <a:gdLst>
                <a:gd name="T0" fmla="*/ 0 w 86"/>
                <a:gd name="T1" fmla="*/ 65 h 71"/>
                <a:gd name="T2" fmla="*/ 1 w 86"/>
                <a:gd name="T3" fmla="*/ 71 h 71"/>
                <a:gd name="T4" fmla="*/ 82 w 86"/>
                <a:gd name="T5" fmla="*/ 9 h 71"/>
                <a:gd name="T6" fmla="*/ 86 w 86"/>
                <a:gd name="T7" fmla="*/ 3 h 71"/>
                <a:gd name="T8" fmla="*/ 86 w 86"/>
                <a:gd name="T9" fmla="*/ 0 h 71"/>
                <a:gd name="T10" fmla="*/ 0 w 86"/>
                <a:gd name="T11" fmla="*/ 65 h 71"/>
              </a:gdLst>
              <a:ahLst/>
              <a:cxnLst>
                <a:cxn ang="0">
                  <a:pos x="T0" y="T1"/>
                </a:cxn>
                <a:cxn ang="0">
                  <a:pos x="T2" y="T3"/>
                </a:cxn>
                <a:cxn ang="0">
                  <a:pos x="T4" y="T5"/>
                </a:cxn>
                <a:cxn ang="0">
                  <a:pos x="T6" y="T7"/>
                </a:cxn>
                <a:cxn ang="0">
                  <a:pos x="T8" y="T9"/>
                </a:cxn>
                <a:cxn ang="0">
                  <a:pos x="T10" y="T11"/>
                </a:cxn>
              </a:cxnLst>
              <a:rect l="0" t="0" r="r" b="b"/>
              <a:pathLst>
                <a:path w="86" h="71">
                  <a:moveTo>
                    <a:pt x="0" y="65"/>
                  </a:moveTo>
                  <a:cubicBezTo>
                    <a:pt x="1" y="67"/>
                    <a:pt x="1" y="69"/>
                    <a:pt x="1" y="71"/>
                  </a:cubicBezTo>
                  <a:cubicBezTo>
                    <a:pt x="82" y="9"/>
                    <a:pt x="82" y="9"/>
                    <a:pt x="82" y="9"/>
                  </a:cubicBezTo>
                  <a:cubicBezTo>
                    <a:pt x="84" y="8"/>
                    <a:pt x="85" y="5"/>
                    <a:pt x="86" y="3"/>
                  </a:cubicBezTo>
                  <a:cubicBezTo>
                    <a:pt x="86" y="2"/>
                    <a:pt x="86" y="1"/>
                    <a:pt x="86" y="0"/>
                  </a:cubicBezTo>
                  <a:lnTo>
                    <a:pt x="0" y="65"/>
                  </a:ln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36" name="Freeform 106"/>
            <p:cNvSpPr>
              <a:spLocks/>
            </p:cNvSpPr>
            <p:nvPr/>
          </p:nvSpPr>
          <p:spPr bwMode="auto">
            <a:xfrm>
              <a:off x="5899150" y="4289426"/>
              <a:ext cx="284163" cy="290513"/>
            </a:xfrm>
            <a:custGeom>
              <a:avLst/>
              <a:gdLst>
                <a:gd name="T0" fmla="*/ 144 w 146"/>
                <a:gd name="T1" fmla="*/ 68 h 149"/>
                <a:gd name="T2" fmla="*/ 95 w 146"/>
                <a:gd name="T3" fmla="*/ 4 h 149"/>
                <a:gd name="T4" fmla="*/ 87 w 146"/>
                <a:gd name="T5" fmla="*/ 0 h 149"/>
                <a:gd name="T6" fmla="*/ 80 w 146"/>
                <a:gd name="T7" fmla="*/ 2 h 149"/>
                <a:gd name="T8" fmla="*/ 31 w 146"/>
                <a:gd name="T9" fmla="*/ 40 h 149"/>
                <a:gd name="T10" fmla="*/ 31 w 146"/>
                <a:gd name="T11" fmla="*/ 40 h 149"/>
                <a:gd name="T12" fmla="*/ 0 w 146"/>
                <a:gd name="T13" fmla="*/ 64 h 149"/>
                <a:gd name="T14" fmla="*/ 2 w 146"/>
                <a:gd name="T15" fmla="*/ 69 h 149"/>
                <a:gd name="T16" fmla="*/ 2 w 146"/>
                <a:gd name="T17" fmla="*/ 69 h 149"/>
                <a:gd name="T18" fmla="*/ 2 w 146"/>
                <a:gd name="T19" fmla="*/ 69 h 149"/>
                <a:gd name="T20" fmla="*/ 2 w 146"/>
                <a:gd name="T21" fmla="*/ 69 h 149"/>
                <a:gd name="T22" fmla="*/ 4 w 146"/>
                <a:gd name="T23" fmla="*/ 72 h 149"/>
                <a:gd name="T24" fmla="*/ 7 w 146"/>
                <a:gd name="T25" fmla="*/ 75 h 149"/>
                <a:gd name="T26" fmla="*/ 17 w 146"/>
                <a:gd name="T27" fmla="*/ 90 h 149"/>
                <a:gd name="T28" fmla="*/ 17 w 146"/>
                <a:gd name="T29" fmla="*/ 90 h 149"/>
                <a:gd name="T30" fmla="*/ 45 w 146"/>
                <a:gd name="T31" fmla="*/ 129 h 149"/>
                <a:gd name="T32" fmla="*/ 55 w 146"/>
                <a:gd name="T33" fmla="*/ 149 h 149"/>
                <a:gd name="T34" fmla="*/ 126 w 146"/>
                <a:gd name="T35" fmla="*/ 95 h 149"/>
                <a:gd name="T36" fmla="*/ 129 w 146"/>
                <a:gd name="T37" fmla="*/ 93 h 149"/>
                <a:gd name="T38" fmla="*/ 132 w 146"/>
                <a:gd name="T39" fmla="*/ 90 h 149"/>
                <a:gd name="T40" fmla="*/ 138 w 146"/>
                <a:gd name="T41" fmla="*/ 86 h 149"/>
                <a:gd name="T42" fmla="*/ 138 w 146"/>
                <a:gd name="T43" fmla="*/ 85 h 149"/>
                <a:gd name="T44" fmla="*/ 141 w 146"/>
                <a:gd name="T45" fmla="*/ 83 h 149"/>
                <a:gd name="T46" fmla="*/ 142 w 146"/>
                <a:gd name="T47" fmla="*/ 83 h 149"/>
                <a:gd name="T48" fmla="*/ 142 w 146"/>
                <a:gd name="T49" fmla="*/ 83 h 149"/>
                <a:gd name="T50" fmla="*/ 144 w 146"/>
                <a:gd name="T51" fmla="*/ 80 h 149"/>
                <a:gd name="T52" fmla="*/ 144 w 146"/>
                <a:gd name="T53" fmla="*/ 80 h 149"/>
                <a:gd name="T54" fmla="*/ 144 w 146"/>
                <a:gd name="T55" fmla="*/ 80 h 149"/>
                <a:gd name="T56" fmla="*/ 146 w 146"/>
                <a:gd name="T57" fmla="*/ 76 h 149"/>
                <a:gd name="T58" fmla="*/ 144 w 146"/>
                <a:gd name="T59"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4" y="68"/>
                  </a:moveTo>
                  <a:cubicBezTo>
                    <a:pt x="95" y="4"/>
                    <a:pt x="95" y="4"/>
                    <a:pt x="95" y="4"/>
                  </a:cubicBezTo>
                  <a:cubicBezTo>
                    <a:pt x="93" y="2"/>
                    <a:pt x="90" y="0"/>
                    <a:pt x="87" y="0"/>
                  </a:cubicBezTo>
                  <a:cubicBezTo>
                    <a:pt x="84" y="0"/>
                    <a:pt x="82" y="1"/>
                    <a:pt x="80" y="2"/>
                  </a:cubicBezTo>
                  <a:cubicBezTo>
                    <a:pt x="31" y="40"/>
                    <a:pt x="31" y="40"/>
                    <a:pt x="31" y="40"/>
                  </a:cubicBezTo>
                  <a:cubicBezTo>
                    <a:pt x="31" y="40"/>
                    <a:pt x="31" y="40"/>
                    <a:pt x="31" y="40"/>
                  </a:cubicBezTo>
                  <a:cubicBezTo>
                    <a:pt x="0" y="64"/>
                    <a:pt x="0" y="64"/>
                    <a:pt x="0" y="64"/>
                  </a:cubicBezTo>
                  <a:cubicBezTo>
                    <a:pt x="0" y="66"/>
                    <a:pt x="1" y="67"/>
                    <a:pt x="2" y="69"/>
                  </a:cubicBezTo>
                  <a:cubicBezTo>
                    <a:pt x="2" y="69"/>
                    <a:pt x="2" y="69"/>
                    <a:pt x="2" y="69"/>
                  </a:cubicBezTo>
                  <a:cubicBezTo>
                    <a:pt x="2" y="69"/>
                    <a:pt x="2" y="69"/>
                    <a:pt x="2" y="69"/>
                  </a:cubicBezTo>
                  <a:cubicBezTo>
                    <a:pt x="2" y="69"/>
                    <a:pt x="2" y="69"/>
                    <a:pt x="2" y="69"/>
                  </a:cubicBezTo>
                  <a:cubicBezTo>
                    <a:pt x="4" y="72"/>
                    <a:pt x="4" y="72"/>
                    <a:pt x="4" y="72"/>
                  </a:cubicBezTo>
                  <a:cubicBezTo>
                    <a:pt x="7" y="75"/>
                    <a:pt x="7" y="75"/>
                    <a:pt x="7" y="75"/>
                  </a:cubicBezTo>
                  <a:cubicBezTo>
                    <a:pt x="17" y="90"/>
                    <a:pt x="17" y="90"/>
                    <a:pt x="17" y="90"/>
                  </a:cubicBezTo>
                  <a:cubicBezTo>
                    <a:pt x="17" y="90"/>
                    <a:pt x="17" y="90"/>
                    <a:pt x="17" y="90"/>
                  </a:cubicBezTo>
                  <a:cubicBezTo>
                    <a:pt x="45" y="129"/>
                    <a:pt x="45" y="129"/>
                    <a:pt x="45" y="129"/>
                  </a:cubicBezTo>
                  <a:cubicBezTo>
                    <a:pt x="50" y="135"/>
                    <a:pt x="53" y="142"/>
                    <a:pt x="55" y="149"/>
                  </a:cubicBezTo>
                  <a:cubicBezTo>
                    <a:pt x="126" y="95"/>
                    <a:pt x="126" y="95"/>
                    <a:pt x="126" y="95"/>
                  </a:cubicBezTo>
                  <a:cubicBezTo>
                    <a:pt x="129" y="93"/>
                    <a:pt x="129" y="93"/>
                    <a:pt x="129" y="93"/>
                  </a:cubicBezTo>
                  <a:cubicBezTo>
                    <a:pt x="132" y="90"/>
                    <a:pt x="132" y="90"/>
                    <a:pt x="132" y="90"/>
                  </a:cubicBezTo>
                  <a:cubicBezTo>
                    <a:pt x="138" y="86"/>
                    <a:pt x="138" y="86"/>
                    <a:pt x="138" y="86"/>
                  </a:cubicBezTo>
                  <a:cubicBezTo>
                    <a:pt x="138" y="85"/>
                    <a:pt x="138" y="85"/>
                    <a:pt x="138" y="85"/>
                  </a:cubicBezTo>
                  <a:cubicBezTo>
                    <a:pt x="141" y="83"/>
                    <a:pt x="141" y="83"/>
                    <a:pt x="141" y="83"/>
                  </a:cubicBezTo>
                  <a:cubicBezTo>
                    <a:pt x="142" y="83"/>
                    <a:pt x="142" y="83"/>
                    <a:pt x="142" y="83"/>
                  </a:cubicBezTo>
                  <a:cubicBezTo>
                    <a:pt x="142" y="83"/>
                    <a:pt x="142" y="83"/>
                    <a:pt x="142" y="83"/>
                  </a:cubicBezTo>
                  <a:cubicBezTo>
                    <a:pt x="143" y="82"/>
                    <a:pt x="143" y="81"/>
                    <a:pt x="144" y="80"/>
                  </a:cubicBezTo>
                  <a:cubicBezTo>
                    <a:pt x="144" y="80"/>
                    <a:pt x="144" y="80"/>
                    <a:pt x="144" y="80"/>
                  </a:cubicBezTo>
                  <a:cubicBezTo>
                    <a:pt x="144" y="80"/>
                    <a:pt x="144" y="80"/>
                    <a:pt x="144" y="80"/>
                  </a:cubicBezTo>
                  <a:cubicBezTo>
                    <a:pt x="145" y="79"/>
                    <a:pt x="145" y="77"/>
                    <a:pt x="146" y="76"/>
                  </a:cubicBezTo>
                  <a:cubicBezTo>
                    <a:pt x="146" y="73"/>
                    <a:pt x="145" y="70"/>
                    <a:pt x="144" y="68"/>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grpSp>
      <p:sp>
        <p:nvSpPr>
          <p:cNvPr id="738" name="Title 1">
            <a:extLst>
              <a:ext uri="{FF2B5EF4-FFF2-40B4-BE49-F238E27FC236}">
                <a16:creationId xmlns="" xmlns:a16="http://schemas.microsoft.com/office/drawing/2014/main" id="{44B0500A-AF00-4CB7-90F2-F8C489D3F960}"/>
              </a:ext>
            </a:extLst>
          </p:cNvPr>
          <p:cNvSpPr txBox="1">
            <a:spLocks/>
          </p:cNvSpPr>
          <p:nvPr/>
        </p:nvSpPr>
        <p:spPr>
          <a:xfrm>
            <a:off x="457200" y="5791200"/>
            <a:ext cx="8229600" cy="1143000"/>
          </a:xfrm>
          <a:prstGeom prst="rect">
            <a:avLst/>
          </a:prstGeom>
        </p:spPr>
        <p:txBody>
          <a:bodyPr vert="horz" lIns="91440" tIns="45720" rIns="91440" bIns="45720" rtlCol="0" anchor="ctr">
            <a:normAutofit fontScale="92500"/>
          </a:bodyPr>
          <a:lstStyle/>
          <a:p>
            <a:pPr algn="ctr" defTabSz="914400">
              <a:spcBef>
                <a:spcPct val="0"/>
              </a:spcBef>
              <a:defRPr/>
            </a:pPr>
            <a:r>
              <a:rPr lang="en-US" sz="4000" dirty="0">
                <a:solidFill>
                  <a:prstClr val="black"/>
                </a:solidFill>
                <a:latin typeface="Trebuchet MS" panose="020B0603020202020204"/>
              </a:rPr>
              <a:t>ERA IndWMP Jobs Supported – 5 Years</a:t>
            </a:r>
          </a:p>
        </p:txBody>
      </p:sp>
    </p:spTree>
    <p:extLst>
      <p:ext uri="{BB962C8B-B14F-4D97-AF65-F5344CB8AC3E}">
        <p14:creationId xmlns="" xmlns:p14="http://schemas.microsoft.com/office/powerpoint/2010/main" val="25199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9"/>
                                        </p:tgtEl>
                                        <p:attrNameLst>
                                          <p:attrName>style.visibility</p:attrName>
                                        </p:attrNameLst>
                                      </p:cBhvr>
                                      <p:to>
                                        <p:strVal val="visible"/>
                                      </p:to>
                                    </p:set>
                                    <p:animEffect transition="in" filter="fade">
                                      <p:cBhvr>
                                        <p:cTn id="7" dur="500"/>
                                        <p:tgtEl>
                                          <p:spTgt spid="2499"/>
                                        </p:tgtEl>
                                      </p:cBhvr>
                                    </p:animEffect>
                                  </p:childTnLst>
                                </p:cTn>
                              </p:par>
                              <p:par>
                                <p:cTn id="8" presetID="10" presetClass="entr" presetSubtype="0" fill="hold" nodeType="withEffect">
                                  <p:stCondLst>
                                    <p:cond delay="0"/>
                                  </p:stCondLst>
                                  <p:childTnLst>
                                    <p:set>
                                      <p:cBhvr>
                                        <p:cTn id="9" dur="1" fill="hold">
                                          <p:stCondLst>
                                            <p:cond delay="0"/>
                                          </p:stCondLst>
                                        </p:cTn>
                                        <p:tgtEl>
                                          <p:spTgt spid="649"/>
                                        </p:tgtEl>
                                        <p:attrNameLst>
                                          <p:attrName>style.visibility</p:attrName>
                                        </p:attrNameLst>
                                      </p:cBhvr>
                                      <p:to>
                                        <p:strVal val="visible"/>
                                      </p:to>
                                    </p:set>
                                    <p:animEffect transition="in" filter="fade">
                                      <p:cBhvr>
                                        <p:cTn id="10" dur="500"/>
                                        <p:tgtEl>
                                          <p:spTgt spid="6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17"/>
                                        </p:tgtEl>
                                        <p:attrNameLst>
                                          <p:attrName>style.visibility</p:attrName>
                                        </p:attrNameLst>
                                      </p:cBhvr>
                                      <p:to>
                                        <p:strVal val="visible"/>
                                      </p:to>
                                    </p:set>
                                    <p:animEffect transition="in" filter="fade">
                                      <p:cBhvr>
                                        <p:cTn id="15" dur="500"/>
                                        <p:tgtEl>
                                          <p:spTgt spid="2317"/>
                                        </p:tgtEl>
                                      </p:cBhvr>
                                    </p:animEffect>
                                  </p:childTnLst>
                                </p:cTn>
                              </p:par>
                              <p:par>
                                <p:cTn id="16" presetID="10" presetClass="entr" presetSubtype="0" fill="hold" nodeType="withEffect">
                                  <p:stCondLst>
                                    <p:cond delay="0"/>
                                  </p:stCondLst>
                                  <p:childTnLst>
                                    <p:set>
                                      <p:cBhvr>
                                        <p:cTn id="17" dur="1" fill="hold">
                                          <p:stCondLst>
                                            <p:cond delay="0"/>
                                          </p:stCondLst>
                                        </p:cTn>
                                        <p:tgtEl>
                                          <p:spTgt spid="640"/>
                                        </p:tgtEl>
                                        <p:attrNameLst>
                                          <p:attrName>style.visibility</p:attrName>
                                        </p:attrNameLst>
                                      </p:cBhvr>
                                      <p:to>
                                        <p:strVal val="visible"/>
                                      </p:to>
                                    </p:set>
                                    <p:animEffect transition="in" filter="fade">
                                      <p:cBhvr>
                                        <p:cTn id="18" dur="500"/>
                                        <p:tgtEl>
                                          <p:spTgt spid="6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35"/>
                                        </p:tgtEl>
                                        <p:attrNameLst>
                                          <p:attrName>style.visibility</p:attrName>
                                        </p:attrNameLst>
                                      </p:cBhvr>
                                      <p:to>
                                        <p:strVal val="visible"/>
                                      </p:to>
                                    </p:set>
                                    <p:animEffect transition="in" filter="fade">
                                      <p:cBhvr>
                                        <p:cTn id="23" dur="500"/>
                                        <p:tgtEl>
                                          <p:spTgt spid="2135"/>
                                        </p:tgtEl>
                                      </p:cBhvr>
                                    </p:animEffect>
                                  </p:childTnLst>
                                </p:cTn>
                              </p:par>
                              <p:par>
                                <p:cTn id="24" presetID="10" presetClass="entr" presetSubtype="0" fill="hold" nodeType="withEffect">
                                  <p:stCondLst>
                                    <p:cond delay="0"/>
                                  </p:stCondLst>
                                  <p:childTnLst>
                                    <p:set>
                                      <p:cBhvr>
                                        <p:cTn id="25" dur="1" fill="hold">
                                          <p:stCondLst>
                                            <p:cond delay="0"/>
                                          </p:stCondLst>
                                        </p:cTn>
                                        <p:tgtEl>
                                          <p:spTgt spid="2127"/>
                                        </p:tgtEl>
                                        <p:attrNameLst>
                                          <p:attrName>style.visibility</p:attrName>
                                        </p:attrNameLst>
                                      </p:cBhvr>
                                      <p:to>
                                        <p:strVal val="visible"/>
                                      </p:to>
                                    </p:set>
                                    <p:animEffect transition="in" filter="fade">
                                      <p:cBhvr>
                                        <p:cTn id="26" dur="500"/>
                                        <p:tgtEl>
                                          <p:spTgt spid="2127"/>
                                        </p:tgtEl>
                                      </p:cBhvr>
                                    </p:animEffect>
                                  </p:childTnLst>
                                </p:cTn>
                              </p:par>
                              <p:par>
                                <p:cTn id="27" presetID="10" presetClass="entr" presetSubtype="0" fill="hold" nodeType="withEffect">
                                  <p:stCondLst>
                                    <p:cond delay="0"/>
                                  </p:stCondLst>
                                  <p:childTnLst>
                                    <p:set>
                                      <p:cBhvr>
                                        <p:cTn id="28" dur="1" fill="hold">
                                          <p:stCondLst>
                                            <p:cond delay="0"/>
                                          </p:stCondLst>
                                        </p:cTn>
                                        <p:tgtEl>
                                          <p:spTgt spid="2128"/>
                                        </p:tgtEl>
                                        <p:attrNameLst>
                                          <p:attrName>style.visibility</p:attrName>
                                        </p:attrNameLst>
                                      </p:cBhvr>
                                      <p:to>
                                        <p:strVal val="visible"/>
                                      </p:to>
                                    </p:set>
                                    <p:animEffect transition="in" filter="fade">
                                      <p:cBhvr>
                                        <p:cTn id="29" dur="500"/>
                                        <p:tgtEl>
                                          <p:spTgt spid="2128"/>
                                        </p:tgtEl>
                                      </p:cBhvr>
                                    </p:animEffect>
                                  </p:childTnLst>
                                </p:cTn>
                              </p:par>
                              <p:par>
                                <p:cTn id="30" presetID="10" presetClass="entr" presetSubtype="0" fill="hold" nodeType="withEffect">
                                  <p:stCondLst>
                                    <p:cond delay="0"/>
                                  </p:stCondLst>
                                  <p:childTnLst>
                                    <p:set>
                                      <p:cBhvr>
                                        <p:cTn id="31" dur="1" fill="hold">
                                          <p:stCondLst>
                                            <p:cond delay="0"/>
                                          </p:stCondLst>
                                        </p:cTn>
                                        <p:tgtEl>
                                          <p:spTgt spid="2126"/>
                                        </p:tgtEl>
                                        <p:attrNameLst>
                                          <p:attrName>style.visibility</p:attrName>
                                        </p:attrNameLst>
                                      </p:cBhvr>
                                      <p:to>
                                        <p:strVal val="visible"/>
                                      </p:to>
                                    </p:set>
                                    <p:animEffect transition="in" filter="fade">
                                      <p:cBhvr>
                                        <p:cTn id="32" dur="500"/>
                                        <p:tgtEl>
                                          <p:spTgt spid="2126"/>
                                        </p:tgtEl>
                                      </p:cBhvr>
                                    </p:animEffect>
                                  </p:childTnLst>
                                </p:cTn>
                              </p:par>
                              <p:par>
                                <p:cTn id="33" presetID="10" presetClass="entr" presetSubtype="0" fill="hold" nodeType="withEffect">
                                  <p:stCondLst>
                                    <p:cond delay="0"/>
                                  </p:stCondLst>
                                  <p:childTnLst>
                                    <p:set>
                                      <p:cBhvr>
                                        <p:cTn id="34" dur="1" fill="hold">
                                          <p:stCondLst>
                                            <p:cond delay="0"/>
                                          </p:stCondLst>
                                        </p:cTn>
                                        <p:tgtEl>
                                          <p:spTgt spid="2130"/>
                                        </p:tgtEl>
                                        <p:attrNameLst>
                                          <p:attrName>style.visibility</p:attrName>
                                        </p:attrNameLst>
                                      </p:cBhvr>
                                      <p:to>
                                        <p:strVal val="visible"/>
                                      </p:to>
                                    </p:set>
                                    <p:animEffect transition="in" filter="fade">
                                      <p:cBhvr>
                                        <p:cTn id="35" dur="500"/>
                                        <p:tgtEl>
                                          <p:spTgt spid="2130"/>
                                        </p:tgtEl>
                                      </p:cBhvr>
                                    </p:animEffect>
                                  </p:childTnLst>
                                </p:cTn>
                              </p:par>
                              <p:par>
                                <p:cTn id="36" presetID="10" presetClass="entr" presetSubtype="0" fill="hold" nodeType="withEffect">
                                  <p:stCondLst>
                                    <p:cond delay="0"/>
                                  </p:stCondLst>
                                  <p:childTnLst>
                                    <p:set>
                                      <p:cBhvr>
                                        <p:cTn id="37" dur="1" fill="hold">
                                          <p:stCondLst>
                                            <p:cond delay="0"/>
                                          </p:stCondLst>
                                        </p:cTn>
                                        <p:tgtEl>
                                          <p:spTgt spid="2131"/>
                                        </p:tgtEl>
                                        <p:attrNameLst>
                                          <p:attrName>style.visibility</p:attrName>
                                        </p:attrNameLst>
                                      </p:cBhvr>
                                      <p:to>
                                        <p:strVal val="visible"/>
                                      </p:to>
                                    </p:set>
                                    <p:animEffect transition="in" filter="fade">
                                      <p:cBhvr>
                                        <p:cTn id="38" dur="500"/>
                                        <p:tgtEl>
                                          <p:spTgt spid="2131"/>
                                        </p:tgtEl>
                                      </p:cBhvr>
                                    </p:animEffect>
                                  </p:childTnLst>
                                </p:cTn>
                              </p:par>
                              <p:par>
                                <p:cTn id="39" presetID="10" presetClass="entr" presetSubtype="0" fill="hold" nodeType="withEffect">
                                  <p:stCondLst>
                                    <p:cond delay="0"/>
                                  </p:stCondLst>
                                  <p:childTnLst>
                                    <p:set>
                                      <p:cBhvr>
                                        <p:cTn id="40" dur="1" fill="hold">
                                          <p:stCondLst>
                                            <p:cond delay="0"/>
                                          </p:stCondLst>
                                        </p:cTn>
                                        <p:tgtEl>
                                          <p:spTgt spid="630"/>
                                        </p:tgtEl>
                                        <p:attrNameLst>
                                          <p:attrName>style.visibility</p:attrName>
                                        </p:attrNameLst>
                                      </p:cBhvr>
                                      <p:to>
                                        <p:strVal val="visible"/>
                                      </p:to>
                                    </p:set>
                                    <p:animEffect transition="in" filter="fade">
                                      <p:cBhvr>
                                        <p:cTn id="41" dur="500"/>
                                        <p:tgtEl>
                                          <p:spTgt spid="6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04"/>
                                        </p:tgtEl>
                                        <p:attrNameLst>
                                          <p:attrName>style.visibility</p:attrName>
                                        </p:attrNameLst>
                                      </p:cBhvr>
                                      <p:to>
                                        <p:strVal val="visible"/>
                                      </p:to>
                                    </p:set>
                                    <p:animEffect transition="in" filter="fade">
                                      <p:cBhvr>
                                        <p:cTn id="46" dur="500"/>
                                        <p:tgtEl>
                                          <p:spTgt spid="2104"/>
                                        </p:tgtEl>
                                      </p:cBhvr>
                                    </p:animEffect>
                                  </p:childTnLst>
                                </p:cTn>
                              </p:par>
                              <p:par>
                                <p:cTn id="47" presetID="10" presetClass="entr" presetSubtype="0" fill="hold" nodeType="withEffect">
                                  <p:stCondLst>
                                    <p:cond delay="0"/>
                                  </p:stCondLst>
                                  <p:childTnLst>
                                    <p:set>
                                      <p:cBhvr>
                                        <p:cTn id="48" dur="1" fill="hold">
                                          <p:stCondLst>
                                            <p:cond delay="0"/>
                                          </p:stCondLst>
                                        </p:cTn>
                                        <p:tgtEl>
                                          <p:spTgt spid="1960"/>
                                        </p:tgtEl>
                                        <p:attrNameLst>
                                          <p:attrName>style.visibility</p:attrName>
                                        </p:attrNameLst>
                                      </p:cBhvr>
                                      <p:to>
                                        <p:strVal val="visible"/>
                                      </p:to>
                                    </p:set>
                                    <p:animEffect transition="in" filter="fade">
                                      <p:cBhvr>
                                        <p:cTn id="49" dur="500"/>
                                        <p:tgtEl>
                                          <p:spTgt spid="1960"/>
                                        </p:tgtEl>
                                      </p:cBhvr>
                                    </p:animEffect>
                                  </p:childTnLst>
                                </p:cTn>
                              </p:par>
                              <p:par>
                                <p:cTn id="50" presetID="10" presetClass="entr" presetSubtype="0" fill="hold" nodeType="withEffect">
                                  <p:stCondLst>
                                    <p:cond delay="0"/>
                                  </p:stCondLst>
                                  <p:childTnLst>
                                    <p:set>
                                      <p:cBhvr>
                                        <p:cTn id="51" dur="1" fill="hold">
                                          <p:stCondLst>
                                            <p:cond delay="0"/>
                                          </p:stCondLst>
                                        </p:cTn>
                                        <p:tgtEl>
                                          <p:spTgt spid="1978"/>
                                        </p:tgtEl>
                                        <p:attrNameLst>
                                          <p:attrName>style.visibility</p:attrName>
                                        </p:attrNameLst>
                                      </p:cBhvr>
                                      <p:to>
                                        <p:strVal val="visible"/>
                                      </p:to>
                                    </p:set>
                                    <p:animEffect transition="in" filter="fade">
                                      <p:cBhvr>
                                        <p:cTn id="52" dur="500"/>
                                        <p:tgtEl>
                                          <p:spTgt spid="1978"/>
                                        </p:tgtEl>
                                      </p:cBhvr>
                                    </p:animEffect>
                                  </p:childTnLst>
                                </p:cTn>
                              </p:par>
                              <p:par>
                                <p:cTn id="53" presetID="10"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nodeType="withEffect">
                                  <p:stCondLst>
                                    <p:cond delay="0"/>
                                  </p:stCondLst>
                                  <p:childTnLst>
                                    <p:set>
                                      <p:cBhvr>
                                        <p:cTn id="57" dur="1" fill="hold">
                                          <p:stCondLst>
                                            <p:cond delay="0"/>
                                          </p:stCondLst>
                                        </p:cTn>
                                        <p:tgtEl>
                                          <p:spTgt spid="2014"/>
                                        </p:tgtEl>
                                        <p:attrNameLst>
                                          <p:attrName>style.visibility</p:attrName>
                                        </p:attrNameLst>
                                      </p:cBhvr>
                                      <p:to>
                                        <p:strVal val="visible"/>
                                      </p:to>
                                    </p:set>
                                    <p:animEffect transition="in" filter="fade">
                                      <p:cBhvr>
                                        <p:cTn id="58" dur="500"/>
                                        <p:tgtEl>
                                          <p:spTgt spid="2014"/>
                                        </p:tgtEl>
                                      </p:cBhvr>
                                    </p:animEffect>
                                  </p:childTnLst>
                                </p:cTn>
                              </p:par>
                              <p:par>
                                <p:cTn id="59" presetID="10" presetClass="entr" presetSubtype="0" fill="hold" nodeType="withEffect">
                                  <p:stCondLst>
                                    <p:cond delay="0"/>
                                  </p:stCondLst>
                                  <p:childTnLst>
                                    <p:set>
                                      <p:cBhvr>
                                        <p:cTn id="60" dur="1" fill="hold">
                                          <p:stCondLst>
                                            <p:cond delay="0"/>
                                          </p:stCondLst>
                                        </p:cTn>
                                        <p:tgtEl>
                                          <p:spTgt spid="2032"/>
                                        </p:tgtEl>
                                        <p:attrNameLst>
                                          <p:attrName>style.visibility</p:attrName>
                                        </p:attrNameLst>
                                      </p:cBhvr>
                                      <p:to>
                                        <p:strVal val="visible"/>
                                      </p:to>
                                    </p:set>
                                    <p:animEffect transition="in" filter="fade">
                                      <p:cBhvr>
                                        <p:cTn id="61" dur="500"/>
                                        <p:tgtEl>
                                          <p:spTgt spid="2032"/>
                                        </p:tgtEl>
                                      </p:cBhvr>
                                    </p:animEffect>
                                  </p:childTnLst>
                                </p:cTn>
                              </p:par>
                              <p:par>
                                <p:cTn id="62" presetID="10" presetClass="entr" presetSubtype="0" fill="hold" nodeType="withEffect">
                                  <p:stCondLst>
                                    <p:cond delay="0"/>
                                  </p:stCondLst>
                                  <p:childTnLst>
                                    <p:set>
                                      <p:cBhvr>
                                        <p:cTn id="63" dur="1" fill="hold">
                                          <p:stCondLst>
                                            <p:cond delay="0"/>
                                          </p:stCondLst>
                                        </p:cTn>
                                        <p:tgtEl>
                                          <p:spTgt spid="1996"/>
                                        </p:tgtEl>
                                        <p:attrNameLst>
                                          <p:attrName>style.visibility</p:attrName>
                                        </p:attrNameLst>
                                      </p:cBhvr>
                                      <p:to>
                                        <p:strVal val="visible"/>
                                      </p:to>
                                    </p:set>
                                    <p:animEffect transition="in" filter="fade">
                                      <p:cBhvr>
                                        <p:cTn id="64" dur="500"/>
                                        <p:tgtEl>
                                          <p:spTgt spid="1996"/>
                                        </p:tgtEl>
                                      </p:cBhvr>
                                    </p:animEffect>
                                  </p:childTnLst>
                                </p:cTn>
                              </p:par>
                              <p:par>
                                <p:cTn id="65" presetID="10" presetClass="entr" presetSubtype="0" fill="hold" nodeType="with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fade">
                                      <p:cBhvr>
                                        <p:cTn id="67" dur="500"/>
                                        <p:tgtEl>
                                          <p:spTgt spid="2050"/>
                                        </p:tgtEl>
                                      </p:cBhvr>
                                    </p:animEffect>
                                  </p:childTnLst>
                                </p:cTn>
                              </p:par>
                              <p:par>
                                <p:cTn id="68" presetID="10" presetClass="entr" presetSubtype="0" fill="hold" nodeType="withEffect">
                                  <p:stCondLst>
                                    <p:cond delay="0"/>
                                  </p:stCondLst>
                                  <p:childTnLst>
                                    <p:set>
                                      <p:cBhvr>
                                        <p:cTn id="69" dur="1" fill="hold">
                                          <p:stCondLst>
                                            <p:cond delay="0"/>
                                          </p:stCondLst>
                                        </p:cTn>
                                        <p:tgtEl>
                                          <p:spTgt spid="2086"/>
                                        </p:tgtEl>
                                        <p:attrNameLst>
                                          <p:attrName>style.visibility</p:attrName>
                                        </p:attrNameLst>
                                      </p:cBhvr>
                                      <p:to>
                                        <p:strVal val="visible"/>
                                      </p:to>
                                    </p:set>
                                    <p:animEffect transition="in" filter="fade">
                                      <p:cBhvr>
                                        <p:cTn id="70" dur="500"/>
                                        <p:tgtEl>
                                          <p:spTgt spid="2086"/>
                                        </p:tgtEl>
                                      </p:cBhvr>
                                    </p:animEffect>
                                  </p:childTnLst>
                                </p:cTn>
                              </p:par>
                              <p:par>
                                <p:cTn id="71" presetID="10" presetClass="entr" presetSubtype="0" fill="hold" nodeType="withEffect">
                                  <p:stCondLst>
                                    <p:cond delay="0"/>
                                  </p:stCondLst>
                                  <p:childTnLst>
                                    <p:set>
                                      <p:cBhvr>
                                        <p:cTn id="72" dur="1" fill="hold">
                                          <p:stCondLst>
                                            <p:cond delay="0"/>
                                          </p:stCondLst>
                                        </p:cTn>
                                        <p:tgtEl>
                                          <p:spTgt spid="2068"/>
                                        </p:tgtEl>
                                        <p:attrNameLst>
                                          <p:attrName>style.visibility</p:attrName>
                                        </p:attrNameLst>
                                      </p:cBhvr>
                                      <p:to>
                                        <p:strVal val="visible"/>
                                      </p:to>
                                    </p:set>
                                    <p:animEffect transition="in" filter="fade">
                                      <p:cBhvr>
                                        <p:cTn id="73" dur="500"/>
                                        <p:tgtEl>
                                          <p:spTgt spid="2068"/>
                                        </p:tgtEl>
                                      </p:cBhvr>
                                    </p:animEffect>
                                  </p:childTnLst>
                                </p:cTn>
                              </p:par>
                              <p:par>
                                <p:cTn id="74" presetID="10" presetClass="entr" presetSubtype="0" fill="hold" nodeType="withEffect">
                                  <p:stCondLst>
                                    <p:cond delay="0"/>
                                  </p:stCondLst>
                                  <p:childTnLst>
                                    <p:set>
                                      <p:cBhvr>
                                        <p:cTn id="75" dur="1" fill="hold">
                                          <p:stCondLst>
                                            <p:cond delay="0"/>
                                          </p:stCondLst>
                                        </p:cTn>
                                        <p:tgtEl>
                                          <p:spTgt spid="384"/>
                                        </p:tgtEl>
                                        <p:attrNameLst>
                                          <p:attrName>style.visibility</p:attrName>
                                        </p:attrNameLst>
                                      </p:cBhvr>
                                      <p:to>
                                        <p:strVal val="visible"/>
                                      </p:to>
                                    </p:set>
                                    <p:animEffect transition="in" filter="fade">
                                      <p:cBhvr>
                                        <p:cTn id="76" dur="500"/>
                                        <p:tgtEl>
                                          <p:spTgt spid="384"/>
                                        </p:tgtEl>
                                      </p:cBhvr>
                                    </p:animEffect>
                                  </p:childTnLst>
                                </p:cTn>
                              </p:par>
                              <p:par>
                                <p:cTn id="77" presetID="10" presetClass="entr" presetSubtype="0" fill="hold" nodeType="withEffect">
                                  <p:stCondLst>
                                    <p:cond delay="0"/>
                                  </p:stCondLst>
                                  <p:childTnLst>
                                    <p:set>
                                      <p:cBhvr>
                                        <p:cTn id="78" dur="1" fill="hold">
                                          <p:stCondLst>
                                            <p:cond delay="0"/>
                                          </p:stCondLst>
                                        </p:cTn>
                                        <p:tgtEl>
                                          <p:spTgt spid="393"/>
                                        </p:tgtEl>
                                        <p:attrNameLst>
                                          <p:attrName>style.visibility</p:attrName>
                                        </p:attrNameLst>
                                      </p:cBhvr>
                                      <p:to>
                                        <p:strVal val="visible"/>
                                      </p:to>
                                    </p:set>
                                    <p:animEffect transition="in" filter="fade">
                                      <p:cBhvr>
                                        <p:cTn id="79" dur="500"/>
                                        <p:tgtEl>
                                          <p:spTgt spid="393"/>
                                        </p:tgtEl>
                                      </p:cBhvr>
                                    </p:animEffect>
                                  </p:childTnLst>
                                </p:cTn>
                              </p:par>
                              <p:par>
                                <p:cTn id="80" presetID="10" presetClass="entr" presetSubtype="0" fill="hold" nodeType="withEffect">
                                  <p:stCondLst>
                                    <p:cond delay="0"/>
                                  </p:stCondLst>
                                  <p:childTnLst>
                                    <p:set>
                                      <p:cBhvr>
                                        <p:cTn id="81" dur="1" fill="hold">
                                          <p:stCondLst>
                                            <p:cond delay="0"/>
                                          </p:stCondLst>
                                        </p:cTn>
                                        <p:tgtEl>
                                          <p:spTgt spid="402"/>
                                        </p:tgtEl>
                                        <p:attrNameLst>
                                          <p:attrName>style.visibility</p:attrName>
                                        </p:attrNameLst>
                                      </p:cBhvr>
                                      <p:to>
                                        <p:strVal val="visible"/>
                                      </p:to>
                                    </p:set>
                                    <p:animEffect transition="in" filter="fade">
                                      <p:cBhvr>
                                        <p:cTn id="82" dur="500"/>
                                        <p:tgtEl>
                                          <p:spTgt spid="402"/>
                                        </p:tgtEl>
                                      </p:cBhvr>
                                    </p:animEffect>
                                  </p:childTnLst>
                                </p:cTn>
                              </p:par>
                              <p:par>
                                <p:cTn id="83" presetID="10" presetClass="entr" presetSubtype="0" fill="hold" nodeType="withEffect">
                                  <p:stCondLst>
                                    <p:cond delay="0"/>
                                  </p:stCondLst>
                                  <p:childTnLst>
                                    <p:set>
                                      <p:cBhvr>
                                        <p:cTn id="84" dur="1" fill="hold">
                                          <p:stCondLst>
                                            <p:cond delay="0"/>
                                          </p:stCondLst>
                                        </p:cTn>
                                        <p:tgtEl>
                                          <p:spTgt spid="411"/>
                                        </p:tgtEl>
                                        <p:attrNameLst>
                                          <p:attrName>style.visibility</p:attrName>
                                        </p:attrNameLst>
                                      </p:cBhvr>
                                      <p:to>
                                        <p:strVal val="visible"/>
                                      </p:to>
                                    </p:set>
                                    <p:animEffect transition="in" filter="fade">
                                      <p:cBhvr>
                                        <p:cTn id="85" dur="500"/>
                                        <p:tgtEl>
                                          <p:spTgt spid="411"/>
                                        </p:tgtEl>
                                      </p:cBhvr>
                                    </p:animEffect>
                                  </p:childTnLst>
                                </p:cTn>
                              </p:par>
                              <p:par>
                                <p:cTn id="86" presetID="10" presetClass="entr" presetSubtype="0" fill="hold" nodeType="withEffect">
                                  <p:stCondLst>
                                    <p:cond delay="0"/>
                                  </p:stCondLst>
                                  <p:childTnLst>
                                    <p:set>
                                      <p:cBhvr>
                                        <p:cTn id="87" dur="1" fill="hold">
                                          <p:stCondLst>
                                            <p:cond delay="0"/>
                                          </p:stCondLst>
                                        </p:cTn>
                                        <p:tgtEl>
                                          <p:spTgt spid="420"/>
                                        </p:tgtEl>
                                        <p:attrNameLst>
                                          <p:attrName>style.visibility</p:attrName>
                                        </p:attrNameLst>
                                      </p:cBhvr>
                                      <p:to>
                                        <p:strVal val="visible"/>
                                      </p:to>
                                    </p:set>
                                    <p:animEffect transition="in" filter="fade">
                                      <p:cBhvr>
                                        <p:cTn id="88" dur="500"/>
                                        <p:tgtEl>
                                          <p:spTgt spid="420"/>
                                        </p:tgtEl>
                                      </p:cBhvr>
                                    </p:animEffect>
                                  </p:childTnLst>
                                </p:cTn>
                              </p:par>
                              <p:par>
                                <p:cTn id="89" presetID="10" presetClass="entr" presetSubtype="0" fill="hold" nodeType="withEffect">
                                  <p:stCondLst>
                                    <p:cond delay="0"/>
                                  </p:stCondLst>
                                  <p:childTnLst>
                                    <p:set>
                                      <p:cBhvr>
                                        <p:cTn id="90" dur="1" fill="hold">
                                          <p:stCondLst>
                                            <p:cond delay="0"/>
                                          </p:stCondLst>
                                        </p:cTn>
                                        <p:tgtEl>
                                          <p:spTgt spid="429"/>
                                        </p:tgtEl>
                                        <p:attrNameLst>
                                          <p:attrName>style.visibility</p:attrName>
                                        </p:attrNameLst>
                                      </p:cBhvr>
                                      <p:to>
                                        <p:strVal val="visible"/>
                                      </p:to>
                                    </p:set>
                                    <p:animEffect transition="in" filter="fade">
                                      <p:cBhvr>
                                        <p:cTn id="91" dur="500"/>
                                        <p:tgtEl>
                                          <p:spTgt spid="429"/>
                                        </p:tgtEl>
                                      </p:cBhvr>
                                    </p:animEffect>
                                  </p:childTnLst>
                                </p:cTn>
                              </p:par>
                              <p:par>
                                <p:cTn id="92" presetID="10" presetClass="entr" presetSubtype="0" fill="hold" nodeType="withEffect">
                                  <p:stCondLst>
                                    <p:cond delay="0"/>
                                  </p:stCondLst>
                                  <p:childTnLst>
                                    <p:set>
                                      <p:cBhvr>
                                        <p:cTn id="93" dur="1" fill="hold">
                                          <p:stCondLst>
                                            <p:cond delay="0"/>
                                          </p:stCondLst>
                                        </p:cTn>
                                        <p:tgtEl>
                                          <p:spTgt spid="438"/>
                                        </p:tgtEl>
                                        <p:attrNameLst>
                                          <p:attrName>style.visibility</p:attrName>
                                        </p:attrNameLst>
                                      </p:cBhvr>
                                      <p:to>
                                        <p:strVal val="visible"/>
                                      </p:to>
                                    </p:set>
                                    <p:animEffect transition="in" filter="fade">
                                      <p:cBhvr>
                                        <p:cTn id="94" dur="500"/>
                                        <p:tgtEl>
                                          <p:spTgt spid="438"/>
                                        </p:tgtEl>
                                      </p:cBhvr>
                                    </p:animEffect>
                                  </p:childTnLst>
                                </p:cTn>
                              </p:par>
                              <p:par>
                                <p:cTn id="95" presetID="10" presetClass="entr" presetSubtype="0" fill="hold" nodeType="withEffect">
                                  <p:stCondLst>
                                    <p:cond delay="0"/>
                                  </p:stCondLst>
                                  <p:childTnLst>
                                    <p:set>
                                      <p:cBhvr>
                                        <p:cTn id="96" dur="1" fill="hold">
                                          <p:stCondLst>
                                            <p:cond delay="0"/>
                                          </p:stCondLst>
                                        </p:cTn>
                                        <p:tgtEl>
                                          <p:spTgt spid="447"/>
                                        </p:tgtEl>
                                        <p:attrNameLst>
                                          <p:attrName>style.visibility</p:attrName>
                                        </p:attrNameLst>
                                      </p:cBhvr>
                                      <p:to>
                                        <p:strVal val="visible"/>
                                      </p:to>
                                    </p:set>
                                    <p:animEffect transition="in" filter="fade">
                                      <p:cBhvr>
                                        <p:cTn id="97" dur="500"/>
                                        <p:tgtEl>
                                          <p:spTgt spid="447"/>
                                        </p:tgtEl>
                                      </p:cBhvr>
                                    </p:animEffect>
                                  </p:childTnLst>
                                </p:cTn>
                              </p:par>
                              <p:par>
                                <p:cTn id="98" presetID="10" presetClass="entr" presetSubtype="0" fill="hold" nodeType="withEffect">
                                  <p:stCondLst>
                                    <p:cond delay="0"/>
                                  </p:stCondLst>
                                  <p:childTnLst>
                                    <p:set>
                                      <p:cBhvr>
                                        <p:cTn id="99" dur="1" fill="hold">
                                          <p:stCondLst>
                                            <p:cond delay="0"/>
                                          </p:stCondLst>
                                        </p:cTn>
                                        <p:tgtEl>
                                          <p:spTgt spid="456"/>
                                        </p:tgtEl>
                                        <p:attrNameLst>
                                          <p:attrName>style.visibility</p:attrName>
                                        </p:attrNameLst>
                                      </p:cBhvr>
                                      <p:to>
                                        <p:strVal val="visible"/>
                                      </p:to>
                                    </p:set>
                                    <p:animEffect transition="in" filter="fade">
                                      <p:cBhvr>
                                        <p:cTn id="100" dur="500"/>
                                        <p:tgtEl>
                                          <p:spTgt spid="456"/>
                                        </p:tgtEl>
                                      </p:cBhvr>
                                    </p:animEffect>
                                  </p:childTnLst>
                                </p:cTn>
                              </p:par>
                              <p:par>
                                <p:cTn id="101" presetID="10" presetClass="entr" presetSubtype="0" fill="hold" nodeType="withEffect">
                                  <p:stCondLst>
                                    <p:cond delay="0"/>
                                  </p:stCondLst>
                                  <p:childTnLst>
                                    <p:set>
                                      <p:cBhvr>
                                        <p:cTn id="102" dur="1" fill="hold">
                                          <p:stCondLst>
                                            <p:cond delay="0"/>
                                          </p:stCondLst>
                                        </p:cTn>
                                        <p:tgtEl>
                                          <p:spTgt spid="465"/>
                                        </p:tgtEl>
                                        <p:attrNameLst>
                                          <p:attrName>style.visibility</p:attrName>
                                        </p:attrNameLst>
                                      </p:cBhvr>
                                      <p:to>
                                        <p:strVal val="visible"/>
                                      </p:to>
                                    </p:set>
                                    <p:animEffect transition="in" filter="fade">
                                      <p:cBhvr>
                                        <p:cTn id="103" dur="500"/>
                                        <p:tgtEl>
                                          <p:spTgt spid="465"/>
                                        </p:tgtEl>
                                      </p:cBhvr>
                                    </p:animEffect>
                                  </p:childTnLst>
                                </p:cTn>
                              </p:par>
                              <p:par>
                                <p:cTn id="104" presetID="10" presetClass="entr" presetSubtype="0" fill="hold" nodeType="withEffect">
                                  <p:stCondLst>
                                    <p:cond delay="0"/>
                                  </p:stCondLst>
                                  <p:childTnLst>
                                    <p:set>
                                      <p:cBhvr>
                                        <p:cTn id="105" dur="1" fill="hold">
                                          <p:stCondLst>
                                            <p:cond delay="0"/>
                                          </p:stCondLst>
                                        </p:cTn>
                                        <p:tgtEl>
                                          <p:spTgt spid="474"/>
                                        </p:tgtEl>
                                        <p:attrNameLst>
                                          <p:attrName>style.visibility</p:attrName>
                                        </p:attrNameLst>
                                      </p:cBhvr>
                                      <p:to>
                                        <p:strVal val="visible"/>
                                      </p:to>
                                    </p:set>
                                    <p:animEffect transition="in" filter="fade">
                                      <p:cBhvr>
                                        <p:cTn id="106" dur="500"/>
                                        <p:tgtEl>
                                          <p:spTgt spid="474"/>
                                        </p:tgtEl>
                                      </p:cBhvr>
                                    </p:animEffect>
                                  </p:childTnLst>
                                </p:cTn>
                              </p:par>
                              <p:par>
                                <p:cTn id="107" presetID="10" presetClass="entr" presetSubtype="0" fill="hold" nodeType="withEffect">
                                  <p:stCondLst>
                                    <p:cond delay="0"/>
                                  </p:stCondLst>
                                  <p:childTnLst>
                                    <p:set>
                                      <p:cBhvr>
                                        <p:cTn id="108" dur="1" fill="hold">
                                          <p:stCondLst>
                                            <p:cond delay="0"/>
                                          </p:stCondLst>
                                        </p:cTn>
                                        <p:tgtEl>
                                          <p:spTgt spid="483"/>
                                        </p:tgtEl>
                                        <p:attrNameLst>
                                          <p:attrName>style.visibility</p:attrName>
                                        </p:attrNameLst>
                                      </p:cBhvr>
                                      <p:to>
                                        <p:strVal val="visible"/>
                                      </p:to>
                                    </p:set>
                                    <p:animEffect transition="in" filter="fade">
                                      <p:cBhvr>
                                        <p:cTn id="109" dur="500"/>
                                        <p:tgtEl>
                                          <p:spTgt spid="483"/>
                                        </p:tgtEl>
                                      </p:cBhvr>
                                    </p:animEffect>
                                  </p:childTnLst>
                                </p:cTn>
                              </p:par>
                              <p:par>
                                <p:cTn id="110" presetID="10" presetClass="entr" presetSubtype="0" fill="hold" nodeType="withEffect">
                                  <p:stCondLst>
                                    <p:cond delay="0"/>
                                  </p:stCondLst>
                                  <p:childTnLst>
                                    <p:set>
                                      <p:cBhvr>
                                        <p:cTn id="111" dur="1" fill="hold">
                                          <p:stCondLst>
                                            <p:cond delay="0"/>
                                          </p:stCondLst>
                                        </p:cTn>
                                        <p:tgtEl>
                                          <p:spTgt spid="492"/>
                                        </p:tgtEl>
                                        <p:attrNameLst>
                                          <p:attrName>style.visibility</p:attrName>
                                        </p:attrNameLst>
                                      </p:cBhvr>
                                      <p:to>
                                        <p:strVal val="visible"/>
                                      </p:to>
                                    </p:set>
                                    <p:animEffect transition="in" filter="fade">
                                      <p:cBhvr>
                                        <p:cTn id="112" dur="500"/>
                                        <p:tgtEl>
                                          <p:spTgt spid="492"/>
                                        </p:tgtEl>
                                      </p:cBhvr>
                                    </p:animEffect>
                                  </p:childTnLst>
                                </p:cTn>
                              </p:par>
                              <p:par>
                                <p:cTn id="113" presetID="10" presetClass="entr" presetSubtype="0" fill="hold" nodeType="withEffect">
                                  <p:stCondLst>
                                    <p:cond delay="0"/>
                                  </p:stCondLst>
                                  <p:childTnLst>
                                    <p:set>
                                      <p:cBhvr>
                                        <p:cTn id="114" dur="1" fill="hold">
                                          <p:stCondLst>
                                            <p:cond delay="0"/>
                                          </p:stCondLst>
                                        </p:cTn>
                                        <p:tgtEl>
                                          <p:spTgt spid="501"/>
                                        </p:tgtEl>
                                        <p:attrNameLst>
                                          <p:attrName>style.visibility</p:attrName>
                                        </p:attrNameLst>
                                      </p:cBhvr>
                                      <p:to>
                                        <p:strVal val="visible"/>
                                      </p:to>
                                    </p:set>
                                    <p:animEffect transition="in" filter="fade">
                                      <p:cBhvr>
                                        <p:cTn id="115" dur="500"/>
                                        <p:tgtEl>
                                          <p:spTgt spid="501"/>
                                        </p:tgtEl>
                                      </p:cBhvr>
                                    </p:animEffect>
                                  </p:childTnLst>
                                </p:cTn>
                              </p:par>
                              <p:par>
                                <p:cTn id="116" presetID="10" presetClass="entr" presetSubtype="0" fill="hold" nodeType="withEffect">
                                  <p:stCondLst>
                                    <p:cond delay="0"/>
                                  </p:stCondLst>
                                  <p:childTnLst>
                                    <p:set>
                                      <p:cBhvr>
                                        <p:cTn id="117" dur="1" fill="hold">
                                          <p:stCondLst>
                                            <p:cond delay="0"/>
                                          </p:stCondLst>
                                        </p:cTn>
                                        <p:tgtEl>
                                          <p:spTgt spid="510"/>
                                        </p:tgtEl>
                                        <p:attrNameLst>
                                          <p:attrName>style.visibility</p:attrName>
                                        </p:attrNameLst>
                                      </p:cBhvr>
                                      <p:to>
                                        <p:strVal val="visible"/>
                                      </p:to>
                                    </p:set>
                                    <p:animEffect transition="in" filter="fade">
                                      <p:cBhvr>
                                        <p:cTn id="118" dur="500"/>
                                        <p:tgtEl>
                                          <p:spTgt spid="510"/>
                                        </p:tgtEl>
                                      </p:cBhvr>
                                    </p:animEffect>
                                  </p:childTnLst>
                                </p:cTn>
                              </p:par>
                              <p:par>
                                <p:cTn id="119" presetID="10" presetClass="entr" presetSubtype="0" fill="hold" nodeType="withEffect">
                                  <p:stCondLst>
                                    <p:cond delay="0"/>
                                  </p:stCondLst>
                                  <p:childTnLst>
                                    <p:set>
                                      <p:cBhvr>
                                        <p:cTn id="120" dur="1" fill="hold">
                                          <p:stCondLst>
                                            <p:cond delay="0"/>
                                          </p:stCondLst>
                                        </p:cTn>
                                        <p:tgtEl>
                                          <p:spTgt spid="519"/>
                                        </p:tgtEl>
                                        <p:attrNameLst>
                                          <p:attrName>style.visibility</p:attrName>
                                        </p:attrNameLst>
                                      </p:cBhvr>
                                      <p:to>
                                        <p:strVal val="visible"/>
                                      </p:to>
                                    </p:set>
                                    <p:animEffect transition="in" filter="fade">
                                      <p:cBhvr>
                                        <p:cTn id="121" dur="500"/>
                                        <p:tgtEl>
                                          <p:spTgt spid="519"/>
                                        </p:tgtEl>
                                      </p:cBhvr>
                                    </p:animEffect>
                                  </p:childTnLst>
                                </p:cTn>
                              </p:par>
                              <p:par>
                                <p:cTn id="122" presetID="10" presetClass="entr" presetSubtype="0" fill="hold" nodeType="withEffect">
                                  <p:stCondLst>
                                    <p:cond delay="0"/>
                                  </p:stCondLst>
                                  <p:childTnLst>
                                    <p:set>
                                      <p:cBhvr>
                                        <p:cTn id="123" dur="1" fill="hold">
                                          <p:stCondLst>
                                            <p:cond delay="0"/>
                                          </p:stCondLst>
                                        </p:cTn>
                                        <p:tgtEl>
                                          <p:spTgt spid="528"/>
                                        </p:tgtEl>
                                        <p:attrNameLst>
                                          <p:attrName>style.visibility</p:attrName>
                                        </p:attrNameLst>
                                      </p:cBhvr>
                                      <p:to>
                                        <p:strVal val="visible"/>
                                      </p:to>
                                    </p:set>
                                    <p:animEffect transition="in" filter="fade">
                                      <p:cBhvr>
                                        <p:cTn id="124" dur="500"/>
                                        <p:tgtEl>
                                          <p:spTgt spid="528"/>
                                        </p:tgtEl>
                                      </p:cBhvr>
                                    </p:animEffect>
                                  </p:childTnLst>
                                </p:cTn>
                              </p:par>
                              <p:par>
                                <p:cTn id="125" presetID="10" presetClass="entr" presetSubtype="0" fill="hold" nodeType="withEffect">
                                  <p:stCondLst>
                                    <p:cond delay="0"/>
                                  </p:stCondLst>
                                  <p:childTnLst>
                                    <p:set>
                                      <p:cBhvr>
                                        <p:cTn id="126" dur="1" fill="hold">
                                          <p:stCondLst>
                                            <p:cond delay="0"/>
                                          </p:stCondLst>
                                        </p:cTn>
                                        <p:tgtEl>
                                          <p:spTgt spid="537"/>
                                        </p:tgtEl>
                                        <p:attrNameLst>
                                          <p:attrName>style.visibility</p:attrName>
                                        </p:attrNameLst>
                                      </p:cBhvr>
                                      <p:to>
                                        <p:strVal val="visible"/>
                                      </p:to>
                                    </p:set>
                                    <p:animEffect transition="in" filter="fade">
                                      <p:cBhvr>
                                        <p:cTn id="127" dur="500"/>
                                        <p:tgtEl>
                                          <p:spTgt spid="537"/>
                                        </p:tgtEl>
                                      </p:cBhvr>
                                    </p:animEffect>
                                  </p:childTnLst>
                                </p:cTn>
                              </p:par>
                              <p:par>
                                <p:cTn id="128" presetID="10" presetClass="entr" presetSubtype="0" fill="hold" nodeType="withEffect">
                                  <p:stCondLst>
                                    <p:cond delay="0"/>
                                  </p:stCondLst>
                                  <p:childTnLst>
                                    <p:set>
                                      <p:cBhvr>
                                        <p:cTn id="129" dur="1" fill="hold">
                                          <p:stCondLst>
                                            <p:cond delay="0"/>
                                          </p:stCondLst>
                                        </p:cTn>
                                        <p:tgtEl>
                                          <p:spTgt spid="546"/>
                                        </p:tgtEl>
                                        <p:attrNameLst>
                                          <p:attrName>style.visibility</p:attrName>
                                        </p:attrNameLst>
                                      </p:cBhvr>
                                      <p:to>
                                        <p:strVal val="visible"/>
                                      </p:to>
                                    </p:set>
                                    <p:animEffect transition="in" filter="fade">
                                      <p:cBhvr>
                                        <p:cTn id="130" dur="500"/>
                                        <p:tgtEl>
                                          <p:spTgt spid="546"/>
                                        </p:tgtEl>
                                      </p:cBhvr>
                                    </p:animEffect>
                                  </p:childTnLst>
                                </p:cTn>
                              </p:par>
                              <p:par>
                                <p:cTn id="131" presetID="10" presetClass="entr" presetSubtype="0" fill="hold" nodeType="withEffect">
                                  <p:stCondLst>
                                    <p:cond delay="0"/>
                                  </p:stCondLst>
                                  <p:childTnLst>
                                    <p:set>
                                      <p:cBhvr>
                                        <p:cTn id="132" dur="1" fill="hold">
                                          <p:stCondLst>
                                            <p:cond delay="0"/>
                                          </p:stCondLst>
                                        </p:cTn>
                                        <p:tgtEl>
                                          <p:spTgt spid="555"/>
                                        </p:tgtEl>
                                        <p:attrNameLst>
                                          <p:attrName>style.visibility</p:attrName>
                                        </p:attrNameLst>
                                      </p:cBhvr>
                                      <p:to>
                                        <p:strVal val="visible"/>
                                      </p:to>
                                    </p:set>
                                    <p:animEffect transition="in" filter="fade">
                                      <p:cBhvr>
                                        <p:cTn id="133" dur="500"/>
                                        <p:tgtEl>
                                          <p:spTgt spid="555"/>
                                        </p:tgtEl>
                                      </p:cBhvr>
                                    </p:animEffect>
                                  </p:childTnLst>
                                </p:cTn>
                              </p:par>
                              <p:par>
                                <p:cTn id="134" presetID="10" presetClass="entr" presetSubtype="0" fill="hold" nodeType="withEffect">
                                  <p:stCondLst>
                                    <p:cond delay="0"/>
                                  </p:stCondLst>
                                  <p:childTnLst>
                                    <p:set>
                                      <p:cBhvr>
                                        <p:cTn id="135" dur="1" fill="hold">
                                          <p:stCondLst>
                                            <p:cond delay="0"/>
                                          </p:stCondLst>
                                        </p:cTn>
                                        <p:tgtEl>
                                          <p:spTgt spid="564"/>
                                        </p:tgtEl>
                                        <p:attrNameLst>
                                          <p:attrName>style.visibility</p:attrName>
                                        </p:attrNameLst>
                                      </p:cBhvr>
                                      <p:to>
                                        <p:strVal val="visible"/>
                                      </p:to>
                                    </p:set>
                                    <p:animEffect transition="in" filter="fade">
                                      <p:cBhvr>
                                        <p:cTn id="136" dur="500"/>
                                        <p:tgtEl>
                                          <p:spTgt spid="564"/>
                                        </p:tgtEl>
                                      </p:cBhvr>
                                    </p:animEffect>
                                  </p:childTnLst>
                                </p:cTn>
                              </p:par>
                              <p:par>
                                <p:cTn id="137" presetID="10" presetClass="entr" presetSubtype="0" fill="hold" nodeType="withEffect">
                                  <p:stCondLst>
                                    <p:cond delay="0"/>
                                  </p:stCondLst>
                                  <p:childTnLst>
                                    <p:set>
                                      <p:cBhvr>
                                        <p:cTn id="138" dur="1" fill="hold">
                                          <p:stCondLst>
                                            <p:cond delay="0"/>
                                          </p:stCondLst>
                                        </p:cTn>
                                        <p:tgtEl>
                                          <p:spTgt spid="573"/>
                                        </p:tgtEl>
                                        <p:attrNameLst>
                                          <p:attrName>style.visibility</p:attrName>
                                        </p:attrNameLst>
                                      </p:cBhvr>
                                      <p:to>
                                        <p:strVal val="visible"/>
                                      </p:to>
                                    </p:set>
                                    <p:animEffect transition="in" filter="fade">
                                      <p:cBhvr>
                                        <p:cTn id="139" dur="500"/>
                                        <p:tgtEl>
                                          <p:spTgt spid="573"/>
                                        </p:tgtEl>
                                      </p:cBhvr>
                                    </p:animEffect>
                                  </p:childTnLst>
                                </p:cTn>
                              </p:par>
                              <p:par>
                                <p:cTn id="140" presetID="10" presetClass="entr" presetSubtype="0" fill="hold" nodeType="withEffect">
                                  <p:stCondLst>
                                    <p:cond delay="0"/>
                                  </p:stCondLst>
                                  <p:childTnLst>
                                    <p:set>
                                      <p:cBhvr>
                                        <p:cTn id="141" dur="1" fill="hold">
                                          <p:stCondLst>
                                            <p:cond delay="0"/>
                                          </p:stCondLst>
                                        </p:cTn>
                                        <p:tgtEl>
                                          <p:spTgt spid="582"/>
                                        </p:tgtEl>
                                        <p:attrNameLst>
                                          <p:attrName>style.visibility</p:attrName>
                                        </p:attrNameLst>
                                      </p:cBhvr>
                                      <p:to>
                                        <p:strVal val="visible"/>
                                      </p:to>
                                    </p:set>
                                    <p:animEffect transition="in" filter="fade">
                                      <p:cBhvr>
                                        <p:cTn id="142" dur="500"/>
                                        <p:tgtEl>
                                          <p:spTgt spid="582"/>
                                        </p:tgtEl>
                                      </p:cBhvr>
                                    </p:animEffect>
                                  </p:childTnLst>
                                </p:cTn>
                              </p:par>
                              <p:par>
                                <p:cTn id="143" presetID="10" presetClass="entr" presetSubtype="0" fill="hold" nodeType="withEffect">
                                  <p:stCondLst>
                                    <p:cond delay="0"/>
                                  </p:stCondLst>
                                  <p:childTnLst>
                                    <p:set>
                                      <p:cBhvr>
                                        <p:cTn id="144" dur="1" fill="hold">
                                          <p:stCondLst>
                                            <p:cond delay="0"/>
                                          </p:stCondLst>
                                        </p:cTn>
                                        <p:tgtEl>
                                          <p:spTgt spid="591"/>
                                        </p:tgtEl>
                                        <p:attrNameLst>
                                          <p:attrName>style.visibility</p:attrName>
                                        </p:attrNameLst>
                                      </p:cBhvr>
                                      <p:to>
                                        <p:strVal val="visible"/>
                                      </p:to>
                                    </p:set>
                                    <p:animEffect transition="in" filter="fade">
                                      <p:cBhvr>
                                        <p:cTn id="145" dur="500"/>
                                        <p:tgtEl>
                                          <p:spTgt spid="591"/>
                                        </p:tgtEl>
                                      </p:cBhvr>
                                    </p:animEffect>
                                  </p:childTnLst>
                                </p:cTn>
                              </p:par>
                              <p:par>
                                <p:cTn id="146" presetID="10" presetClass="entr" presetSubtype="0" fill="hold" nodeType="withEffect">
                                  <p:stCondLst>
                                    <p:cond delay="0"/>
                                  </p:stCondLst>
                                  <p:childTnLst>
                                    <p:set>
                                      <p:cBhvr>
                                        <p:cTn id="147" dur="1" fill="hold">
                                          <p:stCondLst>
                                            <p:cond delay="0"/>
                                          </p:stCondLst>
                                        </p:cTn>
                                        <p:tgtEl>
                                          <p:spTgt spid="601"/>
                                        </p:tgtEl>
                                        <p:attrNameLst>
                                          <p:attrName>style.visibility</p:attrName>
                                        </p:attrNameLst>
                                      </p:cBhvr>
                                      <p:to>
                                        <p:strVal val="visible"/>
                                      </p:to>
                                    </p:set>
                                    <p:animEffect transition="in" filter="fade">
                                      <p:cBhvr>
                                        <p:cTn id="148" dur="500"/>
                                        <p:tgtEl>
                                          <p:spTgt spid="601"/>
                                        </p:tgtEl>
                                      </p:cBhvr>
                                    </p:animEffect>
                                  </p:childTnLst>
                                </p:cTn>
                              </p:par>
                              <p:par>
                                <p:cTn id="149" presetID="10" presetClass="entr" presetSubtype="0" fill="hold" nodeType="withEffect">
                                  <p:stCondLst>
                                    <p:cond delay="0"/>
                                  </p:stCondLst>
                                  <p:childTnLst>
                                    <p:set>
                                      <p:cBhvr>
                                        <p:cTn id="150" dur="1" fill="hold">
                                          <p:stCondLst>
                                            <p:cond delay="0"/>
                                          </p:stCondLst>
                                        </p:cTn>
                                        <p:tgtEl>
                                          <p:spTgt spid="610"/>
                                        </p:tgtEl>
                                        <p:attrNameLst>
                                          <p:attrName>style.visibility</p:attrName>
                                        </p:attrNameLst>
                                      </p:cBhvr>
                                      <p:to>
                                        <p:strVal val="visible"/>
                                      </p:to>
                                    </p:set>
                                    <p:animEffect transition="in" filter="fade">
                                      <p:cBhvr>
                                        <p:cTn id="151" dur="500"/>
                                        <p:tgtEl>
                                          <p:spTgt spid="610"/>
                                        </p:tgtEl>
                                      </p:cBhvr>
                                    </p:animEffect>
                                  </p:childTnLst>
                                </p:cTn>
                              </p:par>
                              <p:par>
                                <p:cTn id="152" presetID="10" presetClass="entr" presetSubtype="0" fill="hold" nodeType="withEffect">
                                  <p:stCondLst>
                                    <p:cond delay="0"/>
                                  </p:stCondLst>
                                  <p:childTnLst>
                                    <p:set>
                                      <p:cBhvr>
                                        <p:cTn id="153" dur="1" fill="hold">
                                          <p:stCondLst>
                                            <p:cond delay="0"/>
                                          </p:stCondLst>
                                        </p:cTn>
                                        <p:tgtEl>
                                          <p:spTgt spid="619"/>
                                        </p:tgtEl>
                                        <p:attrNameLst>
                                          <p:attrName>style.visibility</p:attrName>
                                        </p:attrNameLst>
                                      </p:cBhvr>
                                      <p:to>
                                        <p:strVal val="visible"/>
                                      </p:to>
                                    </p:set>
                                    <p:animEffect transition="in" filter="fade">
                                      <p:cBhvr>
                                        <p:cTn id="154" dur="500"/>
                                        <p:tgtEl>
                                          <p:spTgt spid="619"/>
                                        </p:tgtEl>
                                      </p:cBhvr>
                                    </p:animEffect>
                                  </p:childTnLst>
                                </p:cTn>
                              </p:par>
                              <p:par>
                                <p:cTn id="155" presetID="10" presetClass="entr" presetSubtype="0" fill="hold" nodeType="withEffect">
                                  <p:stCondLst>
                                    <p:cond delay="0"/>
                                  </p:stCondLst>
                                  <p:childTnLst>
                                    <p:set>
                                      <p:cBhvr>
                                        <p:cTn id="156" dur="1" fill="hold">
                                          <p:stCondLst>
                                            <p:cond delay="0"/>
                                          </p:stCondLst>
                                        </p:cTn>
                                        <p:tgtEl>
                                          <p:spTgt spid="628"/>
                                        </p:tgtEl>
                                        <p:attrNameLst>
                                          <p:attrName>style.visibility</p:attrName>
                                        </p:attrNameLst>
                                      </p:cBhvr>
                                      <p:to>
                                        <p:strVal val="visible"/>
                                      </p:to>
                                    </p:set>
                                    <p:animEffect transition="in" filter="fade">
                                      <p:cBhvr>
                                        <p:cTn id="157" dur="500"/>
                                        <p:tgtEl>
                                          <p:spTgt spid="628"/>
                                        </p:tgtEl>
                                      </p:cBhvr>
                                    </p:animEffect>
                                  </p:childTnLst>
                                </p:cTn>
                              </p:par>
                              <p:par>
                                <p:cTn id="158" presetID="10" presetClass="entr" presetSubtype="0" fill="hold" nodeType="withEffect">
                                  <p:stCondLst>
                                    <p:cond delay="0"/>
                                  </p:stCondLst>
                                  <p:childTnLst>
                                    <p:set>
                                      <p:cBhvr>
                                        <p:cTn id="159" dur="1" fill="hold">
                                          <p:stCondLst>
                                            <p:cond delay="0"/>
                                          </p:stCondLst>
                                        </p:cTn>
                                        <p:tgtEl>
                                          <p:spTgt spid="665"/>
                                        </p:tgtEl>
                                        <p:attrNameLst>
                                          <p:attrName>style.visibility</p:attrName>
                                        </p:attrNameLst>
                                      </p:cBhvr>
                                      <p:to>
                                        <p:strVal val="visible"/>
                                      </p:to>
                                    </p:set>
                                    <p:animEffect transition="in" filter="fade">
                                      <p:cBhvr>
                                        <p:cTn id="160" dur="500"/>
                                        <p:tgtEl>
                                          <p:spTgt spid="665"/>
                                        </p:tgtEl>
                                      </p:cBhvr>
                                    </p:animEffect>
                                  </p:childTnLst>
                                </p:cTn>
                              </p:par>
                              <p:par>
                                <p:cTn id="161" presetID="10" presetClass="entr" presetSubtype="0" fill="hold" nodeType="withEffect">
                                  <p:stCondLst>
                                    <p:cond delay="0"/>
                                  </p:stCondLst>
                                  <p:childTnLst>
                                    <p:set>
                                      <p:cBhvr>
                                        <p:cTn id="162" dur="1" fill="hold">
                                          <p:stCondLst>
                                            <p:cond delay="0"/>
                                          </p:stCondLst>
                                        </p:cTn>
                                        <p:tgtEl>
                                          <p:spTgt spid="674"/>
                                        </p:tgtEl>
                                        <p:attrNameLst>
                                          <p:attrName>style.visibility</p:attrName>
                                        </p:attrNameLst>
                                      </p:cBhvr>
                                      <p:to>
                                        <p:strVal val="visible"/>
                                      </p:to>
                                    </p:set>
                                    <p:animEffect transition="in" filter="fade">
                                      <p:cBhvr>
                                        <p:cTn id="163" dur="500"/>
                                        <p:tgtEl>
                                          <p:spTgt spid="674"/>
                                        </p:tgtEl>
                                      </p:cBhvr>
                                    </p:animEffect>
                                  </p:childTnLst>
                                </p:cTn>
                              </p:par>
                              <p:par>
                                <p:cTn id="164" presetID="10" presetClass="entr" presetSubtype="0" fill="hold" nodeType="withEffect">
                                  <p:stCondLst>
                                    <p:cond delay="0"/>
                                  </p:stCondLst>
                                  <p:childTnLst>
                                    <p:set>
                                      <p:cBhvr>
                                        <p:cTn id="165" dur="1" fill="hold">
                                          <p:stCondLst>
                                            <p:cond delay="0"/>
                                          </p:stCondLst>
                                        </p:cTn>
                                        <p:tgtEl>
                                          <p:spTgt spid="683"/>
                                        </p:tgtEl>
                                        <p:attrNameLst>
                                          <p:attrName>style.visibility</p:attrName>
                                        </p:attrNameLst>
                                      </p:cBhvr>
                                      <p:to>
                                        <p:strVal val="visible"/>
                                      </p:to>
                                    </p:set>
                                    <p:animEffect transition="in" filter="fade">
                                      <p:cBhvr>
                                        <p:cTn id="166" dur="500"/>
                                        <p:tgtEl>
                                          <p:spTgt spid="683"/>
                                        </p:tgtEl>
                                      </p:cBhvr>
                                    </p:animEffect>
                                  </p:childTnLst>
                                </p:cTn>
                              </p:par>
                              <p:par>
                                <p:cTn id="167" presetID="10" presetClass="entr" presetSubtype="0" fill="hold" nodeType="withEffect">
                                  <p:stCondLst>
                                    <p:cond delay="0"/>
                                  </p:stCondLst>
                                  <p:childTnLst>
                                    <p:set>
                                      <p:cBhvr>
                                        <p:cTn id="168" dur="1" fill="hold">
                                          <p:stCondLst>
                                            <p:cond delay="0"/>
                                          </p:stCondLst>
                                        </p:cTn>
                                        <p:tgtEl>
                                          <p:spTgt spid="692"/>
                                        </p:tgtEl>
                                        <p:attrNameLst>
                                          <p:attrName>style.visibility</p:attrName>
                                        </p:attrNameLst>
                                      </p:cBhvr>
                                      <p:to>
                                        <p:strVal val="visible"/>
                                      </p:to>
                                    </p:set>
                                    <p:animEffect transition="in" filter="fade">
                                      <p:cBhvr>
                                        <p:cTn id="169" dur="500"/>
                                        <p:tgtEl>
                                          <p:spTgt spid="692"/>
                                        </p:tgtEl>
                                      </p:cBhvr>
                                    </p:animEffect>
                                  </p:childTnLst>
                                </p:cTn>
                              </p:par>
                              <p:par>
                                <p:cTn id="170" presetID="10" presetClass="entr" presetSubtype="0" fill="hold" nodeType="withEffect">
                                  <p:stCondLst>
                                    <p:cond delay="0"/>
                                  </p:stCondLst>
                                  <p:childTnLst>
                                    <p:set>
                                      <p:cBhvr>
                                        <p:cTn id="171" dur="1" fill="hold">
                                          <p:stCondLst>
                                            <p:cond delay="0"/>
                                          </p:stCondLst>
                                        </p:cTn>
                                        <p:tgtEl>
                                          <p:spTgt spid="701"/>
                                        </p:tgtEl>
                                        <p:attrNameLst>
                                          <p:attrName>style.visibility</p:attrName>
                                        </p:attrNameLst>
                                      </p:cBhvr>
                                      <p:to>
                                        <p:strVal val="visible"/>
                                      </p:to>
                                    </p:set>
                                    <p:animEffect transition="in" filter="fade">
                                      <p:cBhvr>
                                        <p:cTn id="172" dur="500"/>
                                        <p:tgtEl>
                                          <p:spTgt spid="701"/>
                                        </p:tgtEl>
                                      </p:cBhvr>
                                    </p:animEffect>
                                  </p:childTnLst>
                                </p:cTn>
                              </p:par>
                              <p:par>
                                <p:cTn id="173" presetID="10" presetClass="entr" presetSubtype="0" fill="hold" nodeType="withEffect">
                                  <p:stCondLst>
                                    <p:cond delay="0"/>
                                  </p:stCondLst>
                                  <p:childTnLst>
                                    <p:set>
                                      <p:cBhvr>
                                        <p:cTn id="174" dur="1" fill="hold">
                                          <p:stCondLst>
                                            <p:cond delay="0"/>
                                          </p:stCondLst>
                                        </p:cTn>
                                        <p:tgtEl>
                                          <p:spTgt spid="710"/>
                                        </p:tgtEl>
                                        <p:attrNameLst>
                                          <p:attrName>style.visibility</p:attrName>
                                        </p:attrNameLst>
                                      </p:cBhvr>
                                      <p:to>
                                        <p:strVal val="visible"/>
                                      </p:to>
                                    </p:set>
                                    <p:animEffect transition="in" filter="fade">
                                      <p:cBhvr>
                                        <p:cTn id="175" dur="500"/>
                                        <p:tgtEl>
                                          <p:spTgt spid="710"/>
                                        </p:tgtEl>
                                      </p:cBhvr>
                                    </p:animEffect>
                                  </p:childTnLst>
                                </p:cTn>
                              </p:par>
                              <p:par>
                                <p:cTn id="176" presetID="10" presetClass="entr" presetSubtype="0" fill="hold" nodeType="withEffect">
                                  <p:stCondLst>
                                    <p:cond delay="0"/>
                                  </p:stCondLst>
                                  <p:childTnLst>
                                    <p:set>
                                      <p:cBhvr>
                                        <p:cTn id="177" dur="1" fill="hold">
                                          <p:stCondLst>
                                            <p:cond delay="0"/>
                                          </p:stCondLst>
                                        </p:cTn>
                                        <p:tgtEl>
                                          <p:spTgt spid="719"/>
                                        </p:tgtEl>
                                        <p:attrNameLst>
                                          <p:attrName>style.visibility</p:attrName>
                                        </p:attrNameLst>
                                      </p:cBhvr>
                                      <p:to>
                                        <p:strVal val="visible"/>
                                      </p:to>
                                    </p:set>
                                    <p:animEffect transition="in" filter="fade">
                                      <p:cBhvr>
                                        <p:cTn id="178" dur="500"/>
                                        <p:tgtEl>
                                          <p:spTgt spid="719"/>
                                        </p:tgtEl>
                                      </p:cBhvr>
                                    </p:animEffect>
                                  </p:childTnLst>
                                </p:cTn>
                              </p:par>
                              <p:par>
                                <p:cTn id="179" presetID="10" presetClass="entr" presetSubtype="0" fill="hold" nodeType="withEffect">
                                  <p:stCondLst>
                                    <p:cond delay="0"/>
                                  </p:stCondLst>
                                  <p:childTnLst>
                                    <p:set>
                                      <p:cBhvr>
                                        <p:cTn id="180" dur="1" fill="hold">
                                          <p:stCondLst>
                                            <p:cond delay="0"/>
                                          </p:stCondLst>
                                        </p:cTn>
                                        <p:tgtEl>
                                          <p:spTgt spid="728"/>
                                        </p:tgtEl>
                                        <p:attrNameLst>
                                          <p:attrName>style.visibility</p:attrName>
                                        </p:attrNameLst>
                                      </p:cBhvr>
                                      <p:to>
                                        <p:strVal val="visible"/>
                                      </p:to>
                                    </p:set>
                                    <p:animEffect transition="in" filter="fade">
                                      <p:cBhvr>
                                        <p:cTn id="181" dur="5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04" y="304800"/>
            <a:ext cx="8229600" cy="1143000"/>
          </a:xfrm>
        </p:spPr>
        <p:txBody>
          <a:bodyPr>
            <a:normAutofit fontScale="90000"/>
          </a:bodyPr>
          <a:lstStyle/>
          <a:p>
            <a:r>
              <a:rPr lang="en-US" sz="3600" dirty="0">
                <a:solidFill>
                  <a:schemeClr val="tx1"/>
                </a:solidFill>
              </a:rPr>
              <a:t>ERA IndWMP Budget / Resource Allocation</a:t>
            </a:r>
          </a:p>
        </p:txBody>
      </p:sp>
      <p:pic>
        <p:nvPicPr>
          <p:cNvPr id="24578" name="Picture 2"/>
          <p:cNvPicPr>
            <a:picLocks noChangeAspect="1" noChangeArrowheads="1"/>
          </p:cNvPicPr>
          <p:nvPr/>
        </p:nvPicPr>
        <p:blipFill>
          <a:blip r:embed="rId2"/>
          <a:srcRect t="16914"/>
          <a:stretch>
            <a:fillRect/>
          </a:stretch>
        </p:blipFill>
        <p:spPr bwMode="auto">
          <a:xfrm>
            <a:off x="838200" y="876300"/>
            <a:ext cx="6880592" cy="5562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6394"/>
          <a:stretch>
            <a:fillRect/>
          </a:stretch>
        </p:blipFill>
        <p:spPr bwMode="auto">
          <a:xfrm>
            <a:off x="304800" y="914399"/>
            <a:ext cx="6934201" cy="5161589"/>
          </a:xfrm>
          <a:prstGeom prst="rect">
            <a:avLst/>
          </a:prstGeom>
          <a:noFill/>
          <a:ln w="9525">
            <a:noFill/>
            <a:miter lim="800000"/>
            <a:headEnd/>
            <a:tailEnd/>
          </a:ln>
          <a:effectLst/>
        </p:spPr>
      </p:pic>
      <p:sp>
        <p:nvSpPr>
          <p:cNvPr id="3" name="TextBox 2">
            <a:extLst>
              <a:ext uri="{FF2B5EF4-FFF2-40B4-BE49-F238E27FC236}">
                <a16:creationId xmlns="" xmlns:a16="http://schemas.microsoft.com/office/drawing/2014/main" id="{1804FA11-5411-46A1-88CA-5659201483C5}"/>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4" name="Picture 3" descr="cid:ii_ji3l57152_163d6dbb9185b280">
            <a:extLst>
              <a:ext uri="{FF2B5EF4-FFF2-40B4-BE49-F238E27FC236}">
                <a16:creationId xmlns="" xmlns:a16="http://schemas.microsoft.com/office/drawing/2014/main" id="{BC3CB1BE-603F-4A5A-8483-0A6307C4E6CA}"/>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0" y="3"/>
            <a:ext cx="9144000" cy="13715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TextBox 91"/>
          <p:cNvSpPr txBox="1"/>
          <p:nvPr/>
        </p:nvSpPr>
        <p:spPr>
          <a:xfrm>
            <a:off x="2141173" y="206514"/>
            <a:ext cx="52711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i="0" u="none" strike="noStrike" kern="1200" cap="none" spc="0" normalizeH="0" baseline="0" noProof="0" dirty="0">
                <a:ln>
                  <a:noFill/>
                </a:ln>
                <a:effectLst/>
                <a:uLnTx/>
                <a:uFillTx/>
                <a:latin typeface="Trebuchet MS" panose="020B0603020202020204" pitchFamily="34" charset="0"/>
              </a:rPr>
              <a:t>Disbursement summary</a:t>
            </a:r>
          </a:p>
        </p:txBody>
      </p:sp>
      <p:grpSp>
        <p:nvGrpSpPr>
          <p:cNvPr id="80" name="Group 79"/>
          <p:cNvGrpSpPr/>
          <p:nvPr/>
        </p:nvGrpSpPr>
        <p:grpSpPr>
          <a:xfrm>
            <a:off x="5858677" y="1123140"/>
            <a:ext cx="3700143" cy="5552005"/>
            <a:chOff x="-237057" y="869854"/>
            <a:chExt cx="3700142" cy="5552004"/>
          </a:xfrm>
        </p:grpSpPr>
        <p:grpSp>
          <p:nvGrpSpPr>
            <p:cNvPr id="81" name="Group 80"/>
            <p:cNvGrpSpPr/>
            <p:nvPr/>
          </p:nvGrpSpPr>
          <p:grpSpPr>
            <a:xfrm>
              <a:off x="-237057" y="869854"/>
              <a:ext cx="3700142" cy="5552004"/>
              <a:chOff x="548555" y="328939"/>
              <a:chExt cx="3700142" cy="5552004"/>
            </a:xfrm>
          </p:grpSpPr>
          <p:sp>
            <p:nvSpPr>
              <p:cNvPr id="86" name="Parallelogram 85"/>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2475399" y="3657270"/>
                <a:ext cx="1357619" cy="2089424"/>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Rectangle 87"/>
              <p:cNvSpPr/>
              <p:nvPr/>
            </p:nvSpPr>
            <p:spPr>
              <a:xfrm>
                <a:off x="2475400" y="1431207"/>
                <a:ext cx="1357618" cy="2213434"/>
              </a:xfrm>
              <a:prstGeom prst="rect">
                <a:avLst/>
              </a:prstGeom>
              <a:solidFill>
                <a:schemeClr val="accent3">
                  <a:lumMod val="40000"/>
                  <a:lumOff val="60000"/>
                </a:schemeClr>
              </a:solidFill>
              <a:ln>
                <a:solidFill>
                  <a:schemeClr val="accent3"/>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Rectangle 88"/>
              <p:cNvSpPr/>
              <p:nvPr/>
            </p:nvSpPr>
            <p:spPr>
              <a:xfrm>
                <a:off x="2490933" y="328939"/>
                <a:ext cx="1357619" cy="1924860"/>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3" name="TextBox 82"/>
            <p:cNvSpPr txBox="1"/>
            <p:nvPr/>
          </p:nvSpPr>
          <p:spPr>
            <a:xfrm>
              <a:off x="1834144" y="3099514"/>
              <a:ext cx="10875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5A5A5">
                      <a:lumMod val="75000"/>
                    </a:srgbClr>
                  </a:solidFill>
                  <a:effectLst/>
                  <a:uLnTx/>
                  <a:uFillTx/>
                  <a:latin typeface="Calibri"/>
                  <a:ea typeface="+mn-ea"/>
                  <a:cs typeface="+mn-cs"/>
                </a:rPr>
                <a:t>37%</a:t>
              </a:r>
            </a:p>
          </p:txBody>
        </p:sp>
        <p:sp>
          <p:nvSpPr>
            <p:cNvPr id="85" name="TextBox 84"/>
            <p:cNvSpPr txBox="1"/>
            <p:nvPr/>
          </p:nvSpPr>
          <p:spPr>
            <a:xfrm>
              <a:off x="1974976" y="3287973"/>
              <a:ext cx="800219" cy="296368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ENTERPRISE DEVELOPMENT</a:t>
              </a:r>
            </a:p>
          </p:txBody>
        </p:sp>
      </p:grpSp>
      <p:grpSp>
        <p:nvGrpSpPr>
          <p:cNvPr id="70" name="Group 69"/>
          <p:cNvGrpSpPr/>
          <p:nvPr/>
        </p:nvGrpSpPr>
        <p:grpSpPr>
          <a:xfrm>
            <a:off x="4112332" y="1130997"/>
            <a:ext cx="3700143" cy="5552004"/>
            <a:chOff x="-237057" y="869855"/>
            <a:chExt cx="3700142" cy="5552003"/>
          </a:xfrm>
        </p:grpSpPr>
        <p:grpSp>
          <p:nvGrpSpPr>
            <p:cNvPr id="71" name="Group 70"/>
            <p:cNvGrpSpPr/>
            <p:nvPr/>
          </p:nvGrpSpPr>
          <p:grpSpPr>
            <a:xfrm>
              <a:off x="-237057" y="869855"/>
              <a:ext cx="3700142" cy="5552003"/>
              <a:chOff x="548555" y="328940"/>
              <a:chExt cx="3700142" cy="5552003"/>
            </a:xfrm>
          </p:grpSpPr>
          <p:sp>
            <p:nvSpPr>
              <p:cNvPr id="76" name="Parallelogram 75"/>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2475399" y="3657270"/>
                <a:ext cx="1357619" cy="2089424"/>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Rectangle 77"/>
              <p:cNvSpPr/>
              <p:nvPr/>
            </p:nvSpPr>
            <p:spPr>
              <a:xfrm>
                <a:off x="2475400" y="2530068"/>
                <a:ext cx="1357618" cy="1114573"/>
              </a:xfrm>
              <a:prstGeom prst="rect">
                <a:avLst/>
              </a:prstGeom>
              <a:solidFill>
                <a:schemeClr val="accent6">
                  <a:lumMod val="40000"/>
                  <a:lumOff val="60000"/>
                </a:schemeClr>
              </a:solidFill>
              <a:ln>
                <a:solidFill>
                  <a:schemeClr val="accent6"/>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Rectangle 78"/>
              <p:cNvSpPr/>
              <p:nvPr/>
            </p:nvSpPr>
            <p:spPr>
              <a:xfrm>
                <a:off x="2490933" y="328940"/>
                <a:ext cx="1357619" cy="2298003"/>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3" name="TextBox 72"/>
            <p:cNvSpPr txBox="1"/>
            <p:nvPr/>
          </p:nvSpPr>
          <p:spPr>
            <a:xfrm>
              <a:off x="1811944" y="3298172"/>
              <a:ext cx="10875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AD47">
                      <a:lumMod val="75000"/>
                    </a:srgbClr>
                  </a:solidFill>
                  <a:effectLst/>
                  <a:uLnTx/>
                  <a:uFillTx/>
                  <a:latin typeface="Calibri"/>
                  <a:ea typeface="+mn-ea"/>
                  <a:cs typeface="+mn-cs"/>
                </a:rPr>
                <a:t>26%</a:t>
              </a:r>
            </a:p>
          </p:txBody>
        </p:sp>
        <p:sp>
          <p:nvSpPr>
            <p:cNvPr id="75" name="TextBox 74"/>
            <p:cNvSpPr txBox="1"/>
            <p:nvPr/>
          </p:nvSpPr>
          <p:spPr>
            <a:xfrm>
              <a:off x="1963959" y="4242892"/>
              <a:ext cx="800219" cy="200876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RECYCLING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SUBSIDY</a:t>
              </a:r>
            </a:p>
          </p:txBody>
        </p:sp>
      </p:grpSp>
      <p:grpSp>
        <p:nvGrpSpPr>
          <p:cNvPr id="60" name="Group 59"/>
          <p:cNvGrpSpPr/>
          <p:nvPr/>
        </p:nvGrpSpPr>
        <p:grpSpPr>
          <a:xfrm>
            <a:off x="2365985" y="1134855"/>
            <a:ext cx="3700143" cy="5552005"/>
            <a:chOff x="-237057" y="869854"/>
            <a:chExt cx="3700142" cy="5552004"/>
          </a:xfrm>
        </p:grpSpPr>
        <p:grpSp>
          <p:nvGrpSpPr>
            <p:cNvPr id="61" name="Group 60"/>
            <p:cNvGrpSpPr/>
            <p:nvPr/>
          </p:nvGrpSpPr>
          <p:grpSpPr>
            <a:xfrm>
              <a:off x="-237057" y="869854"/>
              <a:ext cx="3700142" cy="5552004"/>
              <a:chOff x="548555" y="328939"/>
              <a:chExt cx="3700142" cy="5552004"/>
            </a:xfrm>
          </p:grpSpPr>
          <p:sp>
            <p:nvSpPr>
              <p:cNvPr id="66" name="Parallelogram 65"/>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2475399" y="3657270"/>
                <a:ext cx="1357619" cy="2089424"/>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ectangle 67"/>
              <p:cNvSpPr/>
              <p:nvPr/>
            </p:nvSpPr>
            <p:spPr>
              <a:xfrm>
                <a:off x="2475400" y="3239950"/>
                <a:ext cx="1357618" cy="404691"/>
              </a:xfrm>
              <a:prstGeom prst="rect">
                <a:avLst/>
              </a:prstGeom>
              <a:solidFill>
                <a:schemeClr val="accent4">
                  <a:lumMod val="40000"/>
                  <a:lumOff val="60000"/>
                </a:schemeClr>
              </a:solidFill>
              <a:ln>
                <a:solidFill>
                  <a:schemeClr val="accent4"/>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Rectangle 68"/>
              <p:cNvSpPr/>
              <p:nvPr/>
            </p:nvSpPr>
            <p:spPr>
              <a:xfrm>
                <a:off x="2490933" y="328939"/>
                <a:ext cx="1357619" cy="3068662"/>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3" name="TextBox 62"/>
            <p:cNvSpPr txBox="1"/>
            <p:nvPr/>
          </p:nvSpPr>
          <p:spPr>
            <a:xfrm>
              <a:off x="1865976" y="3714763"/>
              <a:ext cx="10875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lumMod val="75000"/>
                    </a:srgbClr>
                  </a:solidFill>
                  <a:effectLst/>
                  <a:uLnTx/>
                  <a:uFillTx/>
                  <a:latin typeface="Calibri"/>
                  <a:ea typeface="+mn-ea"/>
                  <a:cs typeface="+mn-cs"/>
                </a:rPr>
                <a:t>5%</a:t>
              </a:r>
            </a:p>
          </p:txBody>
        </p:sp>
        <p:sp>
          <p:nvSpPr>
            <p:cNvPr id="65" name="TextBox 64"/>
            <p:cNvSpPr txBox="1"/>
            <p:nvPr/>
          </p:nvSpPr>
          <p:spPr>
            <a:xfrm>
              <a:off x="1952942" y="4422649"/>
              <a:ext cx="800219" cy="1829007"/>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EDUCATION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AWARENESS</a:t>
              </a:r>
            </a:p>
          </p:txBody>
        </p:sp>
      </p:grpSp>
      <p:grpSp>
        <p:nvGrpSpPr>
          <p:cNvPr id="50" name="Group 49"/>
          <p:cNvGrpSpPr/>
          <p:nvPr/>
        </p:nvGrpSpPr>
        <p:grpSpPr>
          <a:xfrm>
            <a:off x="619638" y="1130996"/>
            <a:ext cx="3700143" cy="5552006"/>
            <a:chOff x="-237057" y="869853"/>
            <a:chExt cx="3700142" cy="5552005"/>
          </a:xfrm>
        </p:grpSpPr>
        <p:grpSp>
          <p:nvGrpSpPr>
            <p:cNvPr id="51" name="Group 50"/>
            <p:cNvGrpSpPr/>
            <p:nvPr/>
          </p:nvGrpSpPr>
          <p:grpSpPr>
            <a:xfrm>
              <a:off x="-237057" y="869853"/>
              <a:ext cx="3700142" cy="5552005"/>
              <a:chOff x="548555" y="328938"/>
              <a:chExt cx="3700142" cy="5552005"/>
            </a:xfrm>
          </p:grpSpPr>
          <p:sp>
            <p:nvSpPr>
              <p:cNvPr id="56" name="Parallelogram 55"/>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2475399" y="3657270"/>
                <a:ext cx="1357619" cy="2089424"/>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57"/>
              <p:cNvSpPr/>
              <p:nvPr/>
            </p:nvSpPr>
            <p:spPr>
              <a:xfrm>
                <a:off x="2475400" y="2750916"/>
                <a:ext cx="1357618" cy="893724"/>
              </a:xfrm>
              <a:prstGeom prst="rect">
                <a:avLst/>
              </a:prstGeom>
              <a:solidFill>
                <a:schemeClr val="accent5">
                  <a:lumMod val="40000"/>
                  <a:lumOff val="60000"/>
                </a:schemeClr>
              </a:solidFill>
              <a:ln>
                <a:solidFill>
                  <a:schemeClr val="accent5"/>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ectangle 58"/>
              <p:cNvSpPr/>
              <p:nvPr/>
            </p:nvSpPr>
            <p:spPr>
              <a:xfrm>
                <a:off x="2490933" y="328938"/>
                <a:ext cx="1357619" cy="2778966"/>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3" name="TextBox 52"/>
            <p:cNvSpPr txBox="1"/>
            <p:nvPr/>
          </p:nvSpPr>
          <p:spPr>
            <a:xfrm>
              <a:off x="1787956" y="3588432"/>
              <a:ext cx="10875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75000"/>
                    </a:srgbClr>
                  </a:solidFill>
                  <a:effectLst/>
                  <a:uLnTx/>
                  <a:uFillTx/>
                  <a:latin typeface="Calibri"/>
                  <a:ea typeface="+mn-ea"/>
                  <a:cs typeface="+mn-cs"/>
                </a:rPr>
                <a:t>12%</a:t>
              </a:r>
            </a:p>
          </p:txBody>
        </p:sp>
        <p:sp>
          <p:nvSpPr>
            <p:cNvPr id="55" name="TextBox 54"/>
            <p:cNvSpPr txBox="1"/>
            <p:nvPr/>
          </p:nvSpPr>
          <p:spPr>
            <a:xfrm>
              <a:off x="1963959" y="3287973"/>
              <a:ext cx="800219" cy="296368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TECHNOLOGY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&amp; R&amp;D</a:t>
              </a:r>
            </a:p>
          </p:txBody>
        </p:sp>
      </p:grpSp>
      <p:grpSp>
        <p:nvGrpSpPr>
          <p:cNvPr id="2" name="Group 1"/>
          <p:cNvGrpSpPr/>
          <p:nvPr/>
        </p:nvGrpSpPr>
        <p:grpSpPr>
          <a:xfrm>
            <a:off x="-1126708" y="1175703"/>
            <a:ext cx="3700142" cy="5552005"/>
            <a:chOff x="-237057" y="869853"/>
            <a:chExt cx="3700142" cy="5552005"/>
          </a:xfrm>
        </p:grpSpPr>
        <p:grpSp>
          <p:nvGrpSpPr>
            <p:cNvPr id="8" name="Group 7"/>
            <p:cNvGrpSpPr/>
            <p:nvPr/>
          </p:nvGrpSpPr>
          <p:grpSpPr>
            <a:xfrm>
              <a:off x="-237057" y="869853"/>
              <a:ext cx="3700142" cy="5552005"/>
              <a:chOff x="548555" y="328938"/>
              <a:chExt cx="3700142" cy="5552005"/>
            </a:xfrm>
          </p:grpSpPr>
          <p:sp>
            <p:nvSpPr>
              <p:cNvPr id="7" name="Parallelogram 6"/>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475399" y="3657270"/>
                <a:ext cx="1357619" cy="2089424"/>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475400" y="3175010"/>
                <a:ext cx="1357618" cy="469629"/>
              </a:xfrm>
              <a:prstGeom prst="rect">
                <a:avLst/>
              </a:prstGeom>
              <a:solidFill>
                <a:schemeClr val="accent2">
                  <a:lumMod val="40000"/>
                  <a:lumOff val="60000"/>
                </a:schemeClr>
              </a:solidFill>
              <a:ln>
                <a:solidFill>
                  <a:schemeClr val="accent2"/>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2490933" y="328938"/>
                <a:ext cx="1357619" cy="2862559"/>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 name="TextBox 16"/>
            <p:cNvSpPr txBox="1"/>
            <p:nvPr/>
          </p:nvSpPr>
          <p:spPr>
            <a:xfrm>
              <a:off x="1784028" y="3604113"/>
              <a:ext cx="10875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75000"/>
                    </a:srgbClr>
                  </a:solidFill>
                  <a:effectLst/>
                  <a:uLnTx/>
                  <a:uFillTx/>
                  <a:latin typeface="Calibri"/>
                  <a:ea typeface="+mn-ea"/>
                  <a:cs typeface="+mn-cs"/>
                </a:rPr>
                <a:t>11%</a:t>
              </a:r>
            </a:p>
          </p:txBody>
        </p:sp>
        <p:sp>
          <p:nvSpPr>
            <p:cNvPr id="23" name="TextBox 22"/>
            <p:cNvSpPr txBox="1"/>
            <p:nvPr/>
          </p:nvSpPr>
          <p:spPr>
            <a:xfrm>
              <a:off x="1974976" y="3287972"/>
              <a:ext cx="800219" cy="296368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ERA ADMIN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OPERATIONS</a:t>
              </a:r>
            </a:p>
          </p:txBody>
        </p:sp>
      </p:grpSp>
    </p:spTree>
    <p:extLst>
      <p:ext uri="{BB962C8B-B14F-4D97-AF65-F5344CB8AC3E}">
        <p14:creationId xmlns="" xmlns:p14="http://schemas.microsoft.com/office/powerpoint/2010/main" val="16332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934201" cy="1320800"/>
          </a:xfrm>
        </p:spPr>
        <p:txBody>
          <a:bodyPr/>
          <a:lstStyle/>
          <a:p>
            <a:r>
              <a:rPr lang="en-US" dirty="0">
                <a:solidFill>
                  <a:schemeClr val="tx1"/>
                </a:solidFill>
              </a:rPr>
              <a:t>ERA Key Performance Indicators</a:t>
            </a:r>
          </a:p>
        </p:txBody>
      </p:sp>
      <p:pic>
        <p:nvPicPr>
          <p:cNvPr id="29698" name="Picture 2"/>
          <p:cNvPicPr>
            <a:picLocks noChangeAspect="1" noChangeArrowheads="1"/>
          </p:cNvPicPr>
          <p:nvPr/>
        </p:nvPicPr>
        <p:blipFill>
          <a:blip r:embed="rId2"/>
          <a:srcRect t="12842"/>
          <a:stretch>
            <a:fillRect/>
          </a:stretch>
        </p:blipFill>
        <p:spPr bwMode="auto">
          <a:xfrm>
            <a:off x="287215" y="1848338"/>
            <a:ext cx="8761090" cy="3766560"/>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8E1E0CDB-2853-48F3-8875-5B52657470E1}"/>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D718BAF3-0C4C-43A2-91B2-C20D92D96C55}"/>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47713" cy="1320800"/>
          </a:xfrm>
        </p:spPr>
        <p:txBody>
          <a:bodyPr/>
          <a:lstStyle/>
          <a:p>
            <a:r>
              <a:rPr lang="en-US" dirty="0">
                <a:solidFill>
                  <a:schemeClr val="tx1"/>
                </a:solidFill>
              </a:rPr>
              <a:t>High Level Target of IndWMP</a:t>
            </a:r>
          </a:p>
        </p:txBody>
      </p:sp>
      <p:sp>
        <p:nvSpPr>
          <p:cNvPr id="3" name="Content Placeholder 2"/>
          <p:cNvSpPr>
            <a:spLocks noGrp="1"/>
          </p:cNvSpPr>
          <p:nvPr>
            <p:ph idx="1"/>
          </p:nvPr>
        </p:nvSpPr>
        <p:spPr>
          <a:xfrm>
            <a:off x="304800" y="990600"/>
            <a:ext cx="7848600" cy="5257800"/>
          </a:xfrm>
        </p:spPr>
        <p:txBody>
          <a:bodyPr>
            <a:noAutofit/>
          </a:bodyPr>
          <a:lstStyle/>
          <a:p>
            <a:pPr lvl="0">
              <a:spcBef>
                <a:spcPts val="0"/>
              </a:spcBef>
            </a:pPr>
            <a:r>
              <a:rPr lang="en-GB" sz="1600" dirty="0"/>
              <a:t>Establishment &amp; Implementation </a:t>
            </a:r>
            <a:r>
              <a:rPr lang="en-GB" sz="1600" u="sng" dirty="0"/>
              <a:t>unified E-WASTE management system </a:t>
            </a:r>
          </a:p>
          <a:p>
            <a:pPr lvl="0">
              <a:spcBef>
                <a:spcPts val="0"/>
              </a:spcBef>
            </a:pPr>
            <a:endParaRPr lang="en-GB" sz="1600" u="sng" dirty="0"/>
          </a:p>
          <a:p>
            <a:pPr lvl="0">
              <a:spcBef>
                <a:spcPts val="0"/>
              </a:spcBef>
            </a:pPr>
            <a:r>
              <a:rPr lang="en-GB" sz="1600" dirty="0"/>
              <a:t>Establishment of </a:t>
            </a:r>
            <a:r>
              <a:rPr lang="en-GB" sz="1600" u="sng" dirty="0"/>
              <a:t>national E-WASTE management authority </a:t>
            </a:r>
            <a:r>
              <a:rPr lang="en-GB" sz="1600" dirty="0"/>
              <a:t>to implement the ERA E-WASTE IndWMP</a:t>
            </a:r>
          </a:p>
          <a:p>
            <a:pPr lvl="0">
              <a:spcBef>
                <a:spcPts val="0"/>
              </a:spcBef>
            </a:pPr>
            <a:endParaRPr lang="en-GB" sz="1600" dirty="0"/>
          </a:p>
          <a:p>
            <a:pPr lvl="0">
              <a:spcBef>
                <a:spcPts val="0"/>
              </a:spcBef>
            </a:pPr>
            <a:r>
              <a:rPr lang="en-GB" sz="1600" dirty="0"/>
              <a:t>Assist the Waste Bureau to </a:t>
            </a:r>
            <a:r>
              <a:rPr lang="en-GB" sz="1600" u="sng" dirty="0"/>
              <a:t>regulate all stakeholders </a:t>
            </a:r>
            <a:r>
              <a:rPr lang="en-GB" sz="1600" dirty="0"/>
              <a:t>involved in E-WASTE generation, recycling and disposal.</a:t>
            </a:r>
          </a:p>
          <a:p>
            <a:pPr lvl="0">
              <a:spcBef>
                <a:spcPts val="0"/>
              </a:spcBef>
            </a:pPr>
            <a:endParaRPr lang="en-US" sz="1600" dirty="0"/>
          </a:p>
          <a:p>
            <a:pPr lvl="0">
              <a:spcBef>
                <a:spcPts val="0"/>
              </a:spcBef>
            </a:pPr>
            <a:r>
              <a:rPr lang="en-GB" sz="1600" u="sng" dirty="0"/>
              <a:t>Define key stakeholders </a:t>
            </a:r>
            <a:r>
              <a:rPr lang="en-GB" sz="1600" dirty="0"/>
              <a:t>- the roles that they are expected to play – register &amp; accredit - to participate in the E-WASTE management system.</a:t>
            </a:r>
          </a:p>
          <a:p>
            <a:pPr lvl="0">
              <a:spcBef>
                <a:spcPts val="0"/>
              </a:spcBef>
            </a:pPr>
            <a:endParaRPr lang="en-US" sz="1600" dirty="0"/>
          </a:p>
          <a:p>
            <a:pPr lvl="0">
              <a:spcBef>
                <a:spcPts val="0"/>
              </a:spcBef>
            </a:pPr>
            <a:r>
              <a:rPr lang="en-GB" sz="1600" dirty="0"/>
              <a:t>Clarify </a:t>
            </a:r>
            <a:r>
              <a:rPr lang="en-GB" sz="1600" u="sng" dirty="0"/>
              <a:t>the challenges and opportunities presented by E-WASTE</a:t>
            </a:r>
            <a:r>
              <a:rPr lang="en-GB" sz="1600" dirty="0"/>
              <a:t>, and the desired outcomes &amp; approaches</a:t>
            </a:r>
          </a:p>
          <a:p>
            <a:pPr lvl="0">
              <a:spcBef>
                <a:spcPts val="0"/>
              </a:spcBef>
            </a:pPr>
            <a:endParaRPr lang="en-GB" sz="1600" dirty="0"/>
          </a:p>
          <a:p>
            <a:pPr lvl="0">
              <a:spcBef>
                <a:spcPts val="0"/>
              </a:spcBef>
            </a:pPr>
            <a:r>
              <a:rPr lang="en-GB" sz="1600" dirty="0"/>
              <a:t>Setting </a:t>
            </a:r>
            <a:r>
              <a:rPr lang="en-GB" sz="1600" u="sng" dirty="0"/>
              <a:t>targets for E-WASTE collection</a:t>
            </a:r>
            <a:r>
              <a:rPr lang="en-GB" sz="1600" dirty="0"/>
              <a:t>, recycling, processing and disposal. </a:t>
            </a:r>
            <a:endParaRPr lang="en-US" sz="1600" dirty="0"/>
          </a:p>
        </p:txBody>
      </p:sp>
      <p:sp>
        <p:nvSpPr>
          <p:cNvPr id="4" name="TextBox 3">
            <a:extLst>
              <a:ext uri="{FF2B5EF4-FFF2-40B4-BE49-F238E27FC236}">
                <a16:creationId xmlns="" xmlns:a16="http://schemas.microsoft.com/office/drawing/2014/main" id="{C0B48365-4909-4A97-80F5-049108C443C0}"/>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1FC93DF6-C2B3-4182-9849-275241503B96}"/>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47713" cy="1320800"/>
          </a:xfrm>
        </p:spPr>
        <p:txBody>
          <a:bodyPr/>
          <a:lstStyle/>
          <a:p>
            <a:r>
              <a:rPr lang="en-US" dirty="0">
                <a:solidFill>
                  <a:schemeClr val="tx1"/>
                </a:solidFill>
              </a:rPr>
              <a:t>High Level Target of IndWMP</a:t>
            </a:r>
          </a:p>
        </p:txBody>
      </p:sp>
      <p:sp>
        <p:nvSpPr>
          <p:cNvPr id="3" name="Content Placeholder 2"/>
          <p:cNvSpPr>
            <a:spLocks noGrp="1"/>
          </p:cNvSpPr>
          <p:nvPr>
            <p:ph idx="1"/>
          </p:nvPr>
        </p:nvSpPr>
        <p:spPr>
          <a:xfrm>
            <a:off x="304800" y="990600"/>
            <a:ext cx="7848600" cy="5257800"/>
          </a:xfrm>
        </p:spPr>
        <p:txBody>
          <a:bodyPr>
            <a:noAutofit/>
          </a:bodyPr>
          <a:lstStyle/>
          <a:p>
            <a:pPr lvl="0">
              <a:spcBef>
                <a:spcPts val="0"/>
              </a:spcBef>
            </a:pPr>
            <a:r>
              <a:rPr lang="en-GB" sz="1600" dirty="0"/>
              <a:t>The setting of </a:t>
            </a:r>
            <a:r>
              <a:rPr lang="en-GB" sz="1600" u="sng" dirty="0"/>
              <a:t>the ERA operational budget </a:t>
            </a:r>
            <a:r>
              <a:rPr lang="en-GB" sz="1600" dirty="0"/>
              <a:t>and initially to be levied equally on all imported and locally manufactured EEE placed on the South Africa market, whether new or 2</a:t>
            </a:r>
            <a:r>
              <a:rPr lang="en-GB" sz="1600" baseline="30000" dirty="0"/>
              <a:t>nd</a:t>
            </a:r>
            <a:r>
              <a:rPr lang="en-GB" sz="1600" dirty="0"/>
              <a:t> hand.  </a:t>
            </a:r>
          </a:p>
          <a:p>
            <a:pPr lvl="0">
              <a:spcBef>
                <a:spcPts val="0"/>
              </a:spcBef>
            </a:pPr>
            <a:endParaRPr lang="en-GB" sz="1600" dirty="0"/>
          </a:p>
          <a:p>
            <a:pPr lvl="0">
              <a:spcBef>
                <a:spcPts val="0"/>
              </a:spcBef>
            </a:pPr>
            <a:r>
              <a:rPr lang="en-GB" sz="1600" dirty="0"/>
              <a:t>The establishment of </a:t>
            </a:r>
            <a:r>
              <a:rPr lang="en-GB" sz="1600" u="sng" dirty="0"/>
              <a:t>programmes and activity </a:t>
            </a:r>
            <a:r>
              <a:rPr lang="en-GB" sz="1600" dirty="0"/>
              <a:t>aimed at addressing the challenges and opportunities presented by E-WASTE</a:t>
            </a:r>
          </a:p>
          <a:p>
            <a:pPr lvl="0">
              <a:spcBef>
                <a:spcPts val="0"/>
              </a:spcBef>
            </a:pPr>
            <a:endParaRPr lang="en-GB" sz="1600" dirty="0"/>
          </a:p>
          <a:p>
            <a:pPr lvl="0">
              <a:spcBef>
                <a:spcPts val="0"/>
              </a:spcBef>
            </a:pPr>
            <a:r>
              <a:rPr lang="en-GB" sz="1600" dirty="0"/>
              <a:t>Ensure the </a:t>
            </a:r>
            <a:r>
              <a:rPr lang="en-GB" sz="1600" u="sng" dirty="0"/>
              <a:t>equitable and sustainable application of resources </a:t>
            </a:r>
            <a:r>
              <a:rPr lang="en-GB" sz="1600" dirty="0"/>
              <a:t>accruing from the E-WASTE management levy to support these programmes and activities.</a:t>
            </a:r>
          </a:p>
          <a:p>
            <a:pPr lvl="0">
              <a:spcBef>
                <a:spcPts val="0"/>
              </a:spcBef>
            </a:pPr>
            <a:endParaRPr lang="en-GB" sz="1600" dirty="0"/>
          </a:p>
          <a:p>
            <a:pPr lvl="0">
              <a:spcBef>
                <a:spcPts val="0"/>
              </a:spcBef>
            </a:pPr>
            <a:r>
              <a:rPr lang="en-GB" sz="1600" dirty="0"/>
              <a:t>Be </a:t>
            </a:r>
            <a:r>
              <a:rPr lang="en-GB" sz="1600" u="sng" dirty="0"/>
              <a:t>accountable to all contributing stakeholders</a:t>
            </a:r>
            <a:r>
              <a:rPr lang="en-GB" sz="1600" dirty="0"/>
              <a:t>, government and the public for the disbursement of the E-WASTE management levy and the results achieved through the adoption and implementation of the ERA E-WASTE IndWMP.</a:t>
            </a:r>
          </a:p>
          <a:p>
            <a:pPr lvl="0">
              <a:spcBef>
                <a:spcPts val="0"/>
              </a:spcBef>
            </a:pPr>
            <a:endParaRPr lang="en-GB" sz="1600" dirty="0"/>
          </a:p>
          <a:p>
            <a:pPr lvl="0">
              <a:spcBef>
                <a:spcPts val="0"/>
              </a:spcBef>
            </a:pPr>
            <a:r>
              <a:rPr lang="en-GB" sz="1600" b="1" dirty="0"/>
              <a:t>See Pages 68 – 70 of the IndWMP for ERA NPC Objectives </a:t>
            </a:r>
            <a:endParaRPr lang="en-US" sz="1600" b="1" dirty="0"/>
          </a:p>
        </p:txBody>
      </p:sp>
      <p:sp>
        <p:nvSpPr>
          <p:cNvPr id="4" name="TextBox 3">
            <a:extLst>
              <a:ext uri="{FF2B5EF4-FFF2-40B4-BE49-F238E27FC236}">
                <a16:creationId xmlns="" xmlns:a16="http://schemas.microsoft.com/office/drawing/2014/main" id="{C0B48365-4909-4A97-80F5-049108C443C0}"/>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1FC93DF6-C2B3-4182-9849-275241503B96}"/>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505200"/>
            <a:ext cx="7848600" cy="2209800"/>
          </a:xfrm>
        </p:spPr>
        <p:txBody>
          <a:bodyPr>
            <a:normAutofit/>
          </a:bodyPr>
          <a:lstStyle/>
          <a:p>
            <a:pPr algn="ctr"/>
            <a:r>
              <a:rPr lang="en-US" sz="3200" dirty="0">
                <a:solidFill>
                  <a:schemeClr val="tx1"/>
                </a:solidFill>
              </a:rPr>
              <a:t>Thank you for attending</a:t>
            </a:r>
          </a:p>
          <a:p>
            <a:pPr algn="ctr"/>
            <a:endParaRPr lang="en-US" sz="800" dirty="0">
              <a:solidFill>
                <a:schemeClr val="tx1"/>
              </a:solidFill>
            </a:endParaRPr>
          </a:p>
          <a:p>
            <a:pPr algn="ctr"/>
            <a:r>
              <a:rPr lang="en-US" sz="2000" i="1" dirty="0">
                <a:solidFill>
                  <a:schemeClr val="tx1"/>
                </a:solidFill>
              </a:rPr>
              <a:t>Please feel free to direct any further queries to :</a:t>
            </a:r>
          </a:p>
          <a:p>
            <a:pPr algn="ctr"/>
            <a:endParaRPr lang="en-US" sz="2000" dirty="0">
              <a:solidFill>
                <a:schemeClr val="tx1"/>
              </a:solidFill>
            </a:endParaRPr>
          </a:p>
        </p:txBody>
      </p:sp>
      <p:pic>
        <p:nvPicPr>
          <p:cNvPr id="4" name="Picture 3" descr="cid:ii_ji3l57152_163d6dbb9185b280"/>
          <p:cNvPicPr>
            <a:picLocks noChangeAspect="1"/>
          </p:cNvPicPr>
          <p:nvPr/>
        </p:nvPicPr>
        <p:blipFill>
          <a:blip r:embed="rId3" r:link="rId4"/>
          <a:srcRect l="8844" t="27664" r="8390" b="31973"/>
          <a:stretch>
            <a:fillRect/>
          </a:stretch>
        </p:blipFill>
        <p:spPr bwMode="auto">
          <a:xfrm>
            <a:off x="1219200" y="381000"/>
            <a:ext cx="5755972" cy="2819400"/>
          </a:xfrm>
          <a:prstGeom prst="rect">
            <a:avLst/>
          </a:prstGeom>
          <a:noFill/>
          <a:ln w="9525">
            <a:noFill/>
            <a:miter lim="800000"/>
            <a:headEnd/>
            <a:tailEnd/>
          </a:ln>
        </p:spPr>
      </p:pic>
      <p:sp>
        <p:nvSpPr>
          <p:cNvPr id="2" name="TextBox 1">
            <a:extLst>
              <a:ext uri="{FF2B5EF4-FFF2-40B4-BE49-F238E27FC236}">
                <a16:creationId xmlns="" xmlns:a16="http://schemas.microsoft.com/office/drawing/2014/main" id="{DDF160A9-0D00-4FBF-B49C-FEA4DBD32CA1}"/>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a:extLst>
              <a:ext uri="{FF2B5EF4-FFF2-40B4-BE49-F238E27FC236}">
                <a16:creationId xmlns="" xmlns:a16="http://schemas.microsoft.com/office/drawing/2014/main" id="{7C2D4080-EC64-4A57-A0A5-A3E28413CAB5}"/>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1582578" y="5009444"/>
            <a:ext cx="474822" cy="474822"/>
          </a:xfrm>
          <a:prstGeom prst="rect">
            <a:avLst/>
          </a:prstGeom>
        </p:spPr>
      </p:pic>
      <p:pic>
        <p:nvPicPr>
          <p:cNvPr id="6" name="Picture 4" descr="Image result for cell phone symbol png">
            <a:extLst>
              <a:ext uri="{FF2B5EF4-FFF2-40B4-BE49-F238E27FC236}">
                <a16:creationId xmlns="" xmlns:a16="http://schemas.microsoft.com/office/drawing/2014/main" id="{93F78B54-C0A9-400C-A136-E84497F462B4}"/>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00200" y="5605705"/>
            <a:ext cx="444311" cy="44707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1446D82-236C-4FBF-B6B8-2A1FA8F0F17A}"/>
              </a:ext>
            </a:extLst>
          </p:cNvPr>
          <p:cNvSpPr txBox="1"/>
          <p:nvPr/>
        </p:nvSpPr>
        <p:spPr>
          <a:xfrm>
            <a:off x="2057400" y="4953000"/>
            <a:ext cx="5105400" cy="1200329"/>
          </a:xfrm>
          <a:prstGeom prst="rect">
            <a:avLst/>
          </a:prstGeom>
          <a:noFill/>
        </p:spPr>
        <p:txBody>
          <a:bodyPr wrap="square" rtlCol="0">
            <a:spAutoFit/>
          </a:bodyPr>
          <a:lstStyle/>
          <a:p>
            <a:r>
              <a:rPr lang="en-ZA" dirty="0">
                <a:hlinkClick r:id="rId7"/>
              </a:rPr>
              <a:t>erainfo@eranpc.co.za</a:t>
            </a:r>
            <a:r>
              <a:rPr lang="en-ZA" dirty="0"/>
              <a:t> / </a:t>
            </a:r>
            <a:r>
              <a:rPr lang="en-ZA" dirty="0">
                <a:hlinkClick r:id="rId8"/>
              </a:rPr>
              <a:t>ashley@eranpc.co.za</a:t>
            </a:r>
            <a:endParaRPr lang="en-ZA" dirty="0"/>
          </a:p>
          <a:p>
            <a:endParaRPr lang="en-ZA" dirty="0"/>
          </a:p>
          <a:p>
            <a:endParaRPr lang="en-ZA" dirty="0"/>
          </a:p>
          <a:p>
            <a:endParaRPr lang="en-ZA" dirty="0"/>
          </a:p>
        </p:txBody>
      </p:sp>
      <p:sp>
        <p:nvSpPr>
          <p:cNvPr id="8" name="TextBox 7">
            <a:extLst>
              <a:ext uri="{FF2B5EF4-FFF2-40B4-BE49-F238E27FC236}">
                <a16:creationId xmlns="" xmlns:a16="http://schemas.microsoft.com/office/drawing/2014/main" id="{644C5EA4-CEC2-415A-91A0-B33D51C7865C}"/>
              </a:ext>
            </a:extLst>
          </p:cNvPr>
          <p:cNvSpPr txBox="1"/>
          <p:nvPr/>
        </p:nvSpPr>
        <p:spPr>
          <a:xfrm>
            <a:off x="2070289" y="5602069"/>
            <a:ext cx="4114800" cy="646331"/>
          </a:xfrm>
          <a:prstGeom prst="rect">
            <a:avLst/>
          </a:prstGeom>
          <a:noFill/>
        </p:spPr>
        <p:txBody>
          <a:bodyPr wrap="square" rtlCol="0">
            <a:spAutoFit/>
          </a:bodyPr>
          <a:lstStyle/>
          <a:p>
            <a:r>
              <a:rPr lang="en-ZA" dirty="0"/>
              <a:t>032 947 0165 / 078 533 2286</a:t>
            </a:r>
          </a:p>
          <a:p>
            <a:endParaRPr lang="en-ZA" dirty="0"/>
          </a:p>
        </p:txBody>
      </p:sp>
      <p:pic>
        <p:nvPicPr>
          <p:cNvPr id="10" name="Picture 9">
            <a:extLst>
              <a:ext uri="{FF2B5EF4-FFF2-40B4-BE49-F238E27FC236}">
                <a16:creationId xmlns="" xmlns:a16="http://schemas.microsoft.com/office/drawing/2014/main" id="{EEF2B0FB-BC22-4722-A11D-46648001722A}"/>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600200" y="6174221"/>
            <a:ext cx="392626" cy="398077"/>
          </a:xfrm>
          <a:prstGeom prst="rect">
            <a:avLst/>
          </a:prstGeom>
        </p:spPr>
      </p:pic>
      <p:sp>
        <p:nvSpPr>
          <p:cNvPr id="11" name="TextBox 10">
            <a:extLst>
              <a:ext uri="{FF2B5EF4-FFF2-40B4-BE49-F238E27FC236}">
                <a16:creationId xmlns="" xmlns:a16="http://schemas.microsoft.com/office/drawing/2014/main" id="{31813BB4-D274-4BF9-94E2-94DF04423F56}"/>
              </a:ext>
            </a:extLst>
          </p:cNvPr>
          <p:cNvSpPr txBox="1"/>
          <p:nvPr/>
        </p:nvSpPr>
        <p:spPr>
          <a:xfrm>
            <a:off x="2057400" y="6174221"/>
            <a:ext cx="4114800" cy="923330"/>
          </a:xfrm>
          <a:prstGeom prst="rect">
            <a:avLst/>
          </a:prstGeom>
          <a:noFill/>
        </p:spPr>
        <p:txBody>
          <a:bodyPr wrap="square" rtlCol="0">
            <a:spAutoFit/>
          </a:bodyPr>
          <a:lstStyle/>
          <a:p>
            <a:r>
              <a:rPr lang="en-ZA" dirty="0">
                <a:hlinkClick r:id="rId10"/>
              </a:rPr>
              <a:t>www.eranpc.co.za</a:t>
            </a:r>
            <a:endParaRPr lang="en-ZA" dirty="0"/>
          </a:p>
          <a:p>
            <a:endParaRPr lang="en-ZA" dirty="0"/>
          </a:p>
          <a:p>
            <a:endParaRPr lang="en-ZA" dirty="0"/>
          </a:p>
        </p:txBody>
      </p:sp>
    </p:spTree>
    <p:extLst>
      <p:ext uri="{BB962C8B-B14F-4D97-AF65-F5344CB8AC3E}">
        <p14:creationId xmlns="" xmlns:p14="http://schemas.microsoft.com/office/powerpoint/2010/main" val="33298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0" y="3"/>
            <a:ext cx="9144000" cy="13715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 xmlns:a16="http://schemas.microsoft.com/office/drawing/2014/main" id="{BF8CB138-9AD4-4DBB-B77B-DD7D480EDA5F}"/>
              </a:ext>
            </a:extLst>
          </p:cNvPr>
          <p:cNvSpPr/>
          <p:nvPr/>
        </p:nvSpPr>
        <p:spPr>
          <a:xfrm>
            <a:off x="0" y="990600"/>
            <a:ext cx="9144000" cy="5867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5" name="Title 1">
            <a:extLst>
              <a:ext uri="{FF2B5EF4-FFF2-40B4-BE49-F238E27FC236}">
                <a16:creationId xmlns="" xmlns:a16="http://schemas.microsoft.com/office/drawing/2014/main" id="{0204B57C-0207-46B6-AAD0-AAE503682C73}"/>
              </a:ext>
            </a:extLst>
          </p:cNvPr>
          <p:cNvSpPr>
            <a:spLocks noGrp="1"/>
          </p:cNvSpPr>
          <p:nvPr>
            <p:ph type="title"/>
          </p:nvPr>
        </p:nvSpPr>
        <p:spPr>
          <a:xfrm>
            <a:off x="304799" y="152400"/>
            <a:ext cx="8534401" cy="1320800"/>
          </a:xfrm>
        </p:spPr>
        <p:txBody>
          <a:bodyPr>
            <a:noAutofit/>
          </a:bodyPr>
          <a:lstStyle/>
          <a:p>
            <a:r>
              <a:rPr lang="en-US" sz="3600" dirty="0">
                <a:solidFill>
                  <a:schemeClr val="tx1"/>
                </a:solidFill>
              </a:rPr>
              <a:t>Stakeholders of the E-Waste Value Chain</a:t>
            </a:r>
            <a:endParaRPr lang="en-US" sz="1800" dirty="0">
              <a:solidFill>
                <a:schemeClr val="tx1"/>
              </a:solidFill>
            </a:endParaRPr>
          </a:p>
        </p:txBody>
      </p:sp>
      <p:sp>
        <p:nvSpPr>
          <p:cNvPr id="109" name="TextBox 108">
            <a:extLst>
              <a:ext uri="{FF2B5EF4-FFF2-40B4-BE49-F238E27FC236}">
                <a16:creationId xmlns="" xmlns:a16="http://schemas.microsoft.com/office/drawing/2014/main" id="{95A66E17-185F-4833-9E7D-902123A92544}"/>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110" name="Picture 109" descr="cid:ii_ji3l57152_163d6dbb9185b280">
            <a:extLst>
              <a:ext uri="{FF2B5EF4-FFF2-40B4-BE49-F238E27FC236}">
                <a16:creationId xmlns="" xmlns:a16="http://schemas.microsoft.com/office/drawing/2014/main" id="{E5F3CF54-5E1B-4543-BF2B-A7B13442751A}"/>
              </a:ext>
            </a:extLst>
          </p:cNvPr>
          <p:cNvPicPr>
            <a:picLocks noChangeAspect="1"/>
          </p:cNvPicPr>
          <p:nvPr/>
        </p:nvPicPr>
        <p:blipFill>
          <a:blip r:embed="rId2" r:link="rId3" cstate="print"/>
          <a:srcRect l="8844" t="27664" r="8390" b="31973"/>
          <a:stretch>
            <a:fillRect/>
          </a:stretch>
        </p:blipFill>
        <p:spPr bwMode="auto">
          <a:xfrm>
            <a:off x="123676" y="6324600"/>
            <a:ext cx="943124" cy="461963"/>
          </a:xfrm>
          <a:prstGeom prst="rect">
            <a:avLst/>
          </a:prstGeom>
          <a:noFill/>
          <a:ln w="9525">
            <a:noFill/>
            <a:miter lim="800000"/>
            <a:headEnd/>
            <a:tailEnd/>
          </a:ln>
        </p:spPr>
      </p:pic>
      <p:sp>
        <p:nvSpPr>
          <p:cNvPr id="4" name="Rectangle: Rounded Corners 3">
            <a:extLst>
              <a:ext uri="{FF2B5EF4-FFF2-40B4-BE49-F238E27FC236}">
                <a16:creationId xmlns="" xmlns:a16="http://schemas.microsoft.com/office/drawing/2014/main" id="{DDC8439C-5BBE-463D-AA47-45205C8787C7}"/>
              </a:ext>
            </a:extLst>
          </p:cNvPr>
          <p:cNvSpPr/>
          <p:nvPr/>
        </p:nvSpPr>
        <p:spPr>
          <a:xfrm>
            <a:off x="152400" y="1142999"/>
            <a:ext cx="2324115" cy="1371601"/>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Rounded Corners 8">
            <a:extLst>
              <a:ext uri="{FF2B5EF4-FFF2-40B4-BE49-F238E27FC236}">
                <a16:creationId xmlns="" xmlns:a16="http://schemas.microsoft.com/office/drawing/2014/main" id="{27AAE6CE-90AA-4C3B-8DBF-05FCC0DD2FB7}"/>
              </a:ext>
            </a:extLst>
          </p:cNvPr>
          <p:cNvSpPr/>
          <p:nvPr/>
        </p:nvSpPr>
        <p:spPr>
          <a:xfrm>
            <a:off x="181693" y="3136898"/>
            <a:ext cx="2180507" cy="143510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Rounded Corners 9">
            <a:extLst>
              <a:ext uri="{FF2B5EF4-FFF2-40B4-BE49-F238E27FC236}">
                <a16:creationId xmlns="" xmlns:a16="http://schemas.microsoft.com/office/drawing/2014/main" id="{3049953F-3595-45BF-BB40-F321A8E1E5A1}"/>
              </a:ext>
            </a:extLst>
          </p:cNvPr>
          <p:cNvSpPr/>
          <p:nvPr/>
        </p:nvSpPr>
        <p:spPr>
          <a:xfrm>
            <a:off x="3170395" y="2413003"/>
            <a:ext cx="1935005" cy="914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Rounded Corners 10">
            <a:extLst>
              <a:ext uri="{FF2B5EF4-FFF2-40B4-BE49-F238E27FC236}">
                <a16:creationId xmlns="" xmlns:a16="http://schemas.microsoft.com/office/drawing/2014/main" id="{E4EC8E83-87E3-426B-808A-C181D8B8A567}"/>
              </a:ext>
            </a:extLst>
          </p:cNvPr>
          <p:cNvSpPr/>
          <p:nvPr/>
        </p:nvSpPr>
        <p:spPr>
          <a:xfrm>
            <a:off x="3200400" y="3860800"/>
            <a:ext cx="2133621" cy="92333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Rounded Corners 11">
            <a:extLst>
              <a:ext uri="{FF2B5EF4-FFF2-40B4-BE49-F238E27FC236}">
                <a16:creationId xmlns="" xmlns:a16="http://schemas.microsoft.com/office/drawing/2014/main" id="{C315F062-1361-475C-8DC8-408129085CBF}"/>
              </a:ext>
            </a:extLst>
          </p:cNvPr>
          <p:cNvSpPr/>
          <p:nvPr/>
        </p:nvSpPr>
        <p:spPr>
          <a:xfrm>
            <a:off x="5621165" y="3048000"/>
            <a:ext cx="1828800" cy="914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Rounded Corners 12">
            <a:extLst>
              <a:ext uri="{FF2B5EF4-FFF2-40B4-BE49-F238E27FC236}">
                <a16:creationId xmlns="" xmlns:a16="http://schemas.microsoft.com/office/drawing/2014/main" id="{5EE1B881-F9FE-4A06-B5B7-9F262B00A27A}"/>
              </a:ext>
            </a:extLst>
          </p:cNvPr>
          <p:cNvSpPr/>
          <p:nvPr/>
        </p:nvSpPr>
        <p:spPr>
          <a:xfrm>
            <a:off x="5697365" y="4572000"/>
            <a:ext cx="2666996" cy="1447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 xmlns:a16="http://schemas.microsoft.com/office/drawing/2014/main" id="{F5AE681D-36D6-4E1C-9C20-BE0CD6A2C56C}"/>
              </a:ext>
            </a:extLst>
          </p:cNvPr>
          <p:cNvSpPr txBox="1"/>
          <p:nvPr/>
        </p:nvSpPr>
        <p:spPr>
          <a:xfrm>
            <a:off x="181378" y="1213246"/>
            <a:ext cx="2362185" cy="1231106"/>
          </a:xfrm>
          <a:prstGeom prst="rect">
            <a:avLst/>
          </a:prstGeom>
          <a:noFill/>
        </p:spPr>
        <p:txBody>
          <a:bodyPr wrap="square" rtlCol="0">
            <a:spAutoFit/>
          </a:bodyPr>
          <a:lstStyle/>
          <a:p>
            <a:r>
              <a:rPr lang="en-ZA" dirty="0"/>
              <a:t>PRE-Consumer</a:t>
            </a:r>
          </a:p>
          <a:p>
            <a:pPr marL="285750" indent="-285750">
              <a:buFont typeface="Arial" panose="020B0604020202020204" pitchFamily="34" charset="0"/>
              <a:buChar char="•"/>
            </a:pPr>
            <a:r>
              <a:rPr lang="en-ZA" sz="1400" dirty="0"/>
              <a:t>EEE producers (incl. EEE and UEEE Importers)</a:t>
            </a:r>
          </a:p>
          <a:p>
            <a:pPr marL="285750" indent="-285750">
              <a:buFont typeface="Arial" panose="020B0604020202020204" pitchFamily="34" charset="0"/>
              <a:buChar char="•"/>
            </a:pPr>
            <a:r>
              <a:rPr lang="en-ZA" sz="1400" dirty="0"/>
              <a:t>Distributors (Retailers)</a:t>
            </a:r>
          </a:p>
        </p:txBody>
      </p:sp>
      <p:sp>
        <p:nvSpPr>
          <p:cNvPr id="15" name="TextBox 14">
            <a:extLst>
              <a:ext uri="{FF2B5EF4-FFF2-40B4-BE49-F238E27FC236}">
                <a16:creationId xmlns="" xmlns:a16="http://schemas.microsoft.com/office/drawing/2014/main" id="{238379E9-04E6-44F5-A833-C0F7212E56CA}"/>
              </a:ext>
            </a:extLst>
          </p:cNvPr>
          <p:cNvSpPr txBox="1"/>
          <p:nvPr/>
        </p:nvSpPr>
        <p:spPr>
          <a:xfrm>
            <a:off x="219773" y="3344902"/>
            <a:ext cx="2180507" cy="1015663"/>
          </a:xfrm>
          <a:prstGeom prst="rect">
            <a:avLst/>
          </a:prstGeom>
          <a:noFill/>
        </p:spPr>
        <p:txBody>
          <a:bodyPr wrap="square" rtlCol="0">
            <a:spAutoFit/>
          </a:bodyPr>
          <a:lstStyle/>
          <a:p>
            <a:r>
              <a:rPr lang="en-ZA" dirty="0"/>
              <a:t>Consumer</a:t>
            </a:r>
          </a:p>
          <a:p>
            <a:pPr marL="285750" indent="-285750">
              <a:buFont typeface="Arial" panose="020B0604020202020204" pitchFamily="34" charset="0"/>
              <a:buChar char="•"/>
            </a:pPr>
            <a:r>
              <a:rPr lang="en-ZA" sz="1400" dirty="0"/>
              <a:t>Public (Government)</a:t>
            </a:r>
          </a:p>
          <a:p>
            <a:pPr marL="285750" indent="-285750">
              <a:buFont typeface="Arial" panose="020B0604020202020204" pitchFamily="34" charset="0"/>
              <a:buChar char="•"/>
            </a:pPr>
            <a:r>
              <a:rPr lang="en-ZA" sz="1400" dirty="0"/>
              <a:t>Private (Business)</a:t>
            </a:r>
          </a:p>
          <a:p>
            <a:pPr marL="285750" indent="-285750">
              <a:buFont typeface="Arial" panose="020B0604020202020204" pitchFamily="34" charset="0"/>
              <a:buChar char="•"/>
            </a:pPr>
            <a:r>
              <a:rPr lang="en-ZA" sz="1400" dirty="0"/>
              <a:t>Private (Households)</a:t>
            </a:r>
          </a:p>
        </p:txBody>
      </p:sp>
      <p:cxnSp>
        <p:nvCxnSpPr>
          <p:cNvPr id="7" name="Straight Arrow Connector 6">
            <a:extLst>
              <a:ext uri="{FF2B5EF4-FFF2-40B4-BE49-F238E27FC236}">
                <a16:creationId xmlns="" xmlns:a16="http://schemas.microsoft.com/office/drawing/2014/main" id="{38345656-F33F-48C0-BE96-3D3661891E64}"/>
              </a:ext>
            </a:extLst>
          </p:cNvPr>
          <p:cNvCxnSpPr>
            <a:cxnSpLocks/>
          </p:cNvCxnSpPr>
          <p:nvPr/>
        </p:nvCxnSpPr>
        <p:spPr>
          <a:xfrm>
            <a:off x="1371602" y="26670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7C19F48F-3EB4-4381-BEDC-1A56BF49E10C}"/>
              </a:ext>
            </a:extLst>
          </p:cNvPr>
          <p:cNvSpPr/>
          <p:nvPr/>
        </p:nvSpPr>
        <p:spPr>
          <a:xfrm>
            <a:off x="2971821" y="1944132"/>
            <a:ext cx="5638767" cy="4380468"/>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1" name="Straight Arrow Connector 20">
            <a:extLst>
              <a:ext uri="{FF2B5EF4-FFF2-40B4-BE49-F238E27FC236}">
                <a16:creationId xmlns="" xmlns:a16="http://schemas.microsoft.com/office/drawing/2014/main" id="{2384F64D-CA04-437D-A645-935FFF8805DF}"/>
              </a:ext>
            </a:extLst>
          </p:cNvPr>
          <p:cNvCxnSpPr>
            <a:cxnSpLocks/>
          </p:cNvCxnSpPr>
          <p:nvPr/>
        </p:nvCxnSpPr>
        <p:spPr>
          <a:xfrm>
            <a:off x="6535565" y="40894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A007155-CE89-412D-BDF2-6F5F7B9DC545}"/>
              </a:ext>
            </a:extLst>
          </p:cNvPr>
          <p:cNvSpPr txBox="1"/>
          <p:nvPr/>
        </p:nvSpPr>
        <p:spPr>
          <a:xfrm>
            <a:off x="4876802" y="1524000"/>
            <a:ext cx="2209800" cy="369332"/>
          </a:xfrm>
          <a:prstGeom prst="rect">
            <a:avLst/>
          </a:prstGeom>
          <a:noFill/>
        </p:spPr>
        <p:txBody>
          <a:bodyPr wrap="square" rtlCol="0">
            <a:spAutoFit/>
          </a:bodyPr>
          <a:lstStyle/>
          <a:p>
            <a:r>
              <a:rPr lang="en-ZA" b="1" dirty="0">
                <a:solidFill>
                  <a:srgbClr val="C00000"/>
                </a:solidFill>
              </a:rPr>
              <a:t>POST-Consumer</a:t>
            </a:r>
          </a:p>
        </p:txBody>
      </p:sp>
      <p:cxnSp>
        <p:nvCxnSpPr>
          <p:cNvPr id="23" name="Straight Arrow Connector 22">
            <a:extLst>
              <a:ext uri="{FF2B5EF4-FFF2-40B4-BE49-F238E27FC236}">
                <a16:creationId xmlns="" xmlns:a16="http://schemas.microsoft.com/office/drawing/2014/main" id="{6EF10888-1FAF-4F39-AD0B-FD48DDC9C759}"/>
              </a:ext>
            </a:extLst>
          </p:cNvPr>
          <p:cNvCxnSpPr>
            <a:cxnSpLocks/>
          </p:cNvCxnSpPr>
          <p:nvPr/>
        </p:nvCxnSpPr>
        <p:spPr>
          <a:xfrm>
            <a:off x="5193970" y="3048000"/>
            <a:ext cx="312891" cy="228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D57C0FFB-C490-4E37-8150-00A4F083C272}"/>
              </a:ext>
            </a:extLst>
          </p:cNvPr>
          <p:cNvCxnSpPr>
            <a:cxnSpLocks/>
          </p:cNvCxnSpPr>
          <p:nvPr/>
        </p:nvCxnSpPr>
        <p:spPr>
          <a:xfrm flipV="1">
            <a:off x="5441601" y="4064000"/>
            <a:ext cx="419080" cy="3799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2D3CE487-2F19-445C-A70D-09E7893EFA12}"/>
              </a:ext>
            </a:extLst>
          </p:cNvPr>
          <p:cNvSpPr txBox="1"/>
          <p:nvPr/>
        </p:nvSpPr>
        <p:spPr>
          <a:xfrm>
            <a:off x="5849765" y="3288268"/>
            <a:ext cx="1752598" cy="369332"/>
          </a:xfrm>
          <a:prstGeom prst="rect">
            <a:avLst/>
          </a:prstGeom>
          <a:noFill/>
        </p:spPr>
        <p:txBody>
          <a:bodyPr wrap="square" rtlCol="0">
            <a:spAutoFit/>
          </a:bodyPr>
          <a:lstStyle/>
          <a:p>
            <a:r>
              <a:rPr lang="en-ZA" dirty="0"/>
              <a:t>Transporters</a:t>
            </a:r>
          </a:p>
        </p:txBody>
      </p:sp>
      <p:sp>
        <p:nvSpPr>
          <p:cNvPr id="29" name="TextBox 28">
            <a:extLst>
              <a:ext uri="{FF2B5EF4-FFF2-40B4-BE49-F238E27FC236}">
                <a16:creationId xmlns="" xmlns:a16="http://schemas.microsoft.com/office/drawing/2014/main" id="{EA4D6025-C7E8-4FF7-9740-E80FA71964D3}"/>
              </a:ext>
            </a:extLst>
          </p:cNvPr>
          <p:cNvSpPr txBox="1"/>
          <p:nvPr/>
        </p:nvSpPr>
        <p:spPr>
          <a:xfrm>
            <a:off x="3124200" y="2477869"/>
            <a:ext cx="2057388" cy="646331"/>
          </a:xfrm>
          <a:prstGeom prst="rect">
            <a:avLst/>
          </a:prstGeom>
          <a:noFill/>
        </p:spPr>
        <p:txBody>
          <a:bodyPr wrap="square" rtlCol="0">
            <a:spAutoFit/>
          </a:bodyPr>
          <a:lstStyle/>
          <a:p>
            <a:pPr algn="ctr"/>
            <a:r>
              <a:rPr lang="en-ZA" dirty="0"/>
              <a:t>Informal collectors (Tier 4)</a:t>
            </a:r>
          </a:p>
        </p:txBody>
      </p:sp>
      <p:cxnSp>
        <p:nvCxnSpPr>
          <p:cNvPr id="30" name="Straight Arrow Connector 29">
            <a:extLst>
              <a:ext uri="{FF2B5EF4-FFF2-40B4-BE49-F238E27FC236}">
                <a16:creationId xmlns="" xmlns:a16="http://schemas.microsoft.com/office/drawing/2014/main" id="{5256D4BA-6291-458E-893A-6457C7EDFC4B}"/>
              </a:ext>
            </a:extLst>
          </p:cNvPr>
          <p:cNvCxnSpPr>
            <a:cxnSpLocks/>
          </p:cNvCxnSpPr>
          <p:nvPr/>
        </p:nvCxnSpPr>
        <p:spPr>
          <a:xfrm flipV="1">
            <a:off x="2438400" y="2895600"/>
            <a:ext cx="673418" cy="510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35BF4D1C-2F82-40B7-9358-D5C3DD4BF3B3}"/>
              </a:ext>
            </a:extLst>
          </p:cNvPr>
          <p:cNvCxnSpPr>
            <a:cxnSpLocks/>
          </p:cNvCxnSpPr>
          <p:nvPr/>
        </p:nvCxnSpPr>
        <p:spPr>
          <a:xfrm>
            <a:off x="2476491" y="3746503"/>
            <a:ext cx="647709" cy="614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946E5210-A779-4CAF-8E76-27CE5E0AE996}"/>
              </a:ext>
            </a:extLst>
          </p:cNvPr>
          <p:cNvSpPr txBox="1"/>
          <p:nvPr/>
        </p:nvSpPr>
        <p:spPr>
          <a:xfrm>
            <a:off x="5813782" y="4666687"/>
            <a:ext cx="2666996" cy="1231106"/>
          </a:xfrm>
          <a:prstGeom prst="rect">
            <a:avLst/>
          </a:prstGeom>
          <a:noFill/>
        </p:spPr>
        <p:txBody>
          <a:bodyPr wrap="square" rtlCol="0">
            <a:spAutoFit/>
          </a:bodyPr>
          <a:lstStyle/>
          <a:p>
            <a:r>
              <a:rPr lang="en-ZA" dirty="0"/>
              <a:t>Recyclers</a:t>
            </a:r>
          </a:p>
          <a:p>
            <a:pPr marL="285750" indent="-285750">
              <a:buFont typeface="Arial" panose="020B0604020202020204" pitchFamily="34" charset="0"/>
              <a:buChar char="•"/>
            </a:pPr>
            <a:r>
              <a:rPr lang="en-ZA" sz="1400" dirty="0"/>
              <a:t>End-use </a:t>
            </a:r>
          </a:p>
          <a:p>
            <a:pPr marL="285750" indent="-285750">
              <a:buFont typeface="Arial" panose="020B0604020202020204" pitchFamily="34" charset="0"/>
              <a:buChar char="•"/>
            </a:pPr>
            <a:r>
              <a:rPr lang="en-ZA" sz="1400" dirty="0"/>
              <a:t>Processors / Exporters</a:t>
            </a:r>
          </a:p>
          <a:p>
            <a:pPr marL="285750" indent="-285750">
              <a:buFont typeface="Arial" panose="020B0604020202020204" pitchFamily="34" charset="0"/>
              <a:buChar char="•"/>
            </a:pPr>
            <a:r>
              <a:rPr lang="en-ZA" sz="1400" dirty="0"/>
              <a:t>Large recyclers (Tier 1)</a:t>
            </a:r>
          </a:p>
          <a:p>
            <a:pPr marL="285750" indent="-285750">
              <a:buFont typeface="Arial" panose="020B0604020202020204" pitchFamily="34" charset="0"/>
              <a:buChar char="•"/>
            </a:pPr>
            <a:r>
              <a:rPr lang="en-ZA" sz="1400" dirty="0"/>
              <a:t>Small recyclers (Tier 2)</a:t>
            </a:r>
          </a:p>
        </p:txBody>
      </p:sp>
      <p:sp>
        <p:nvSpPr>
          <p:cNvPr id="35" name="TextBox 34">
            <a:extLst>
              <a:ext uri="{FF2B5EF4-FFF2-40B4-BE49-F238E27FC236}">
                <a16:creationId xmlns="" xmlns:a16="http://schemas.microsoft.com/office/drawing/2014/main" id="{4250C8D3-69BE-42A6-B2B2-8482480D7895}"/>
              </a:ext>
            </a:extLst>
          </p:cNvPr>
          <p:cNvSpPr txBox="1"/>
          <p:nvPr/>
        </p:nvSpPr>
        <p:spPr>
          <a:xfrm>
            <a:off x="3657602" y="2130623"/>
            <a:ext cx="1752598" cy="307777"/>
          </a:xfrm>
          <a:prstGeom prst="rect">
            <a:avLst/>
          </a:prstGeom>
          <a:noFill/>
        </p:spPr>
        <p:txBody>
          <a:bodyPr wrap="square" rtlCol="0">
            <a:spAutoFit/>
          </a:bodyPr>
          <a:lstStyle/>
          <a:p>
            <a:r>
              <a:rPr lang="en-ZA" sz="1400" b="1" i="1" dirty="0">
                <a:solidFill>
                  <a:srgbClr val="C00000"/>
                </a:solidFill>
              </a:rPr>
              <a:t>Collection</a:t>
            </a:r>
          </a:p>
        </p:txBody>
      </p:sp>
      <p:sp>
        <p:nvSpPr>
          <p:cNvPr id="36" name="TextBox 35">
            <a:extLst>
              <a:ext uri="{FF2B5EF4-FFF2-40B4-BE49-F238E27FC236}">
                <a16:creationId xmlns="" xmlns:a16="http://schemas.microsoft.com/office/drawing/2014/main" id="{F4F4D6F7-81DA-4244-AE69-61DC1F782861}"/>
              </a:ext>
            </a:extLst>
          </p:cNvPr>
          <p:cNvSpPr txBox="1"/>
          <p:nvPr/>
        </p:nvSpPr>
        <p:spPr>
          <a:xfrm>
            <a:off x="3631844" y="3592608"/>
            <a:ext cx="1752598" cy="307777"/>
          </a:xfrm>
          <a:prstGeom prst="rect">
            <a:avLst/>
          </a:prstGeom>
          <a:noFill/>
        </p:spPr>
        <p:txBody>
          <a:bodyPr wrap="square" rtlCol="0">
            <a:spAutoFit/>
          </a:bodyPr>
          <a:lstStyle/>
          <a:p>
            <a:r>
              <a:rPr lang="en-ZA" sz="1400" b="1" i="1" dirty="0">
                <a:solidFill>
                  <a:srgbClr val="C00000"/>
                </a:solidFill>
              </a:rPr>
              <a:t>Collection</a:t>
            </a:r>
          </a:p>
        </p:txBody>
      </p:sp>
      <p:sp>
        <p:nvSpPr>
          <p:cNvPr id="37" name="TextBox 36">
            <a:extLst>
              <a:ext uri="{FF2B5EF4-FFF2-40B4-BE49-F238E27FC236}">
                <a16:creationId xmlns="" xmlns:a16="http://schemas.microsoft.com/office/drawing/2014/main" id="{8346C304-22DB-4B28-8B2F-DD5244CE8427}"/>
              </a:ext>
            </a:extLst>
          </p:cNvPr>
          <p:cNvSpPr txBox="1"/>
          <p:nvPr/>
        </p:nvSpPr>
        <p:spPr>
          <a:xfrm>
            <a:off x="5791200" y="2775803"/>
            <a:ext cx="1752598" cy="307777"/>
          </a:xfrm>
          <a:prstGeom prst="rect">
            <a:avLst/>
          </a:prstGeom>
          <a:noFill/>
        </p:spPr>
        <p:txBody>
          <a:bodyPr wrap="square" rtlCol="0">
            <a:spAutoFit/>
          </a:bodyPr>
          <a:lstStyle/>
          <a:p>
            <a:r>
              <a:rPr lang="en-ZA" sz="1400" b="1" i="1" dirty="0">
                <a:solidFill>
                  <a:srgbClr val="C00000"/>
                </a:solidFill>
              </a:rPr>
              <a:t>Transportation</a:t>
            </a:r>
          </a:p>
        </p:txBody>
      </p:sp>
      <p:sp>
        <p:nvSpPr>
          <p:cNvPr id="38" name="TextBox 37">
            <a:extLst>
              <a:ext uri="{FF2B5EF4-FFF2-40B4-BE49-F238E27FC236}">
                <a16:creationId xmlns="" xmlns:a16="http://schemas.microsoft.com/office/drawing/2014/main" id="{62F10CDD-1794-4243-80EC-A2AD2919AD7B}"/>
              </a:ext>
            </a:extLst>
          </p:cNvPr>
          <p:cNvSpPr txBox="1"/>
          <p:nvPr/>
        </p:nvSpPr>
        <p:spPr>
          <a:xfrm>
            <a:off x="6676321" y="4282713"/>
            <a:ext cx="1752598" cy="307777"/>
          </a:xfrm>
          <a:prstGeom prst="rect">
            <a:avLst/>
          </a:prstGeom>
          <a:noFill/>
        </p:spPr>
        <p:txBody>
          <a:bodyPr wrap="square" rtlCol="0">
            <a:spAutoFit/>
          </a:bodyPr>
          <a:lstStyle/>
          <a:p>
            <a:r>
              <a:rPr lang="en-ZA" sz="1400" b="1" i="1" dirty="0">
                <a:solidFill>
                  <a:srgbClr val="C00000"/>
                </a:solidFill>
              </a:rPr>
              <a:t>Recycling</a:t>
            </a:r>
          </a:p>
        </p:txBody>
      </p:sp>
      <p:sp>
        <p:nvSpPr>
          <p:cNvPr id="39" name="TextBox 38">
            <a:extLst>
              <a:ext uri="{FF2B5EF4-FFF2-40B4-BE49-F238E27FC236}">
                <a16:creationId xmlns="" xmlns:a16="http://schemas.microsoft.com/office/drawing/2014/main" id="{E725F7AD-64B8-42B1-A9F4-AC109B238B8D}"/>
              </a:ext>
            </a:extLst>
          </p:cNvPr>
          <p:cNvSpPr txBox="1"/>
          <p:nvPr/>
        </p:nvSpPr>
        <p:spPr>
          <a:xfrm>
            <a:off x="3200401" y="3926965"/>
            <a:ext cx="2184040" cy="800219"/>
          </a:xfrm>
          <a:prstGeom prst="rect">
            <a:avLst/>
          </a:prstGeom>
          <a:noFill/>
        </p:spPr>
        <p:txBody>
          <a:bodyPr wrap="square" rtlCol="0">
            <a:spAutoFit/>
          </a:bodyPr>
          <a:lstStyle/>
          <a:p>
            <a:r>
              <a:rPr lang="en-ZA" dirty="0"/>
              <a:t>Collection facilities</a:t>
            </a:r>
          </a:p>
          <a:p>
            <a:pPr marL="285750" indent="-285750">
              <a:buFont typeface="Arial" panose="020B0604020202020204" pitchFamily="34" charset="0"/>
              <a:buChar char="•"/>
            </a:pPr>
            <a:r>
              <a:rPr lang="en-ZA" sz="1400" dirty="0"/>
              <a:t>Drop off and Buy back (Tier 3)</a:t>
            </a:r>
          </a:p>
        </p:txBody>
      </p:sp>
    </p:spTree>
    <p:extLst>
      <p:ext uri="{BB962C8B-B14F-4D97-AF65-F5344CB8AC3E}">
        <p14:creationId xmlns="" xmlns:p14="http://schemas.microsoft.com/office/powerpoint/2010/main" val="378289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Who is invited?</a:t>
            </a:r>
          </a:p>
        </p:txBody>
      </p:sp>
      <p:sp>
        <p:nvSpPr>
          <p:cNvPr id="3" name="Content Placeholder 2"/>
          <p:cNvSpPr>
            <a:spLocks noGrp="1"/>
          </p:cNvSpPr>
          <p:nvPr>
            <p:ph idx="1"/>
          </p:nvPr>
        </p:nvSpPr>
        <p:spPr>
          <a:xfrm>
            <a:off x="609599" y="1828800"/>
            <a:ext cx="6347714" cy="3880773"/>
          </a:xfrm>
        </p:spPr>
        <p:txBody>
          <a:bodyPr>
            <a:normAutofit/>
          </a:bodyPr>
          <a:lstStyle/>
          <a:p>
            <a:r>
              <a:rPr lang="en-US" dirty="0"/>
              <a:t>Producers – 39/54</a:t>
            </a:r>
          </a:p>
          <a:p>
            <a:r>
              <a:rPr lang="en-US" dirty="0"/>
              <a:t>ITA - 200</a:t>
            </a:r>
          </a:p>
          <a:p>
            <a:r>
              <a:rPr lang="en-US" dirty="0"/>
              <a:t>SADA – 8/8</a:t>
            </a:r>
          </a:p>
          <a:p>
            <a:r>
              <a:rPr lang="en-US" dirty="0"/>
              <a:t>SAEWA – 19/21</a:t>
            </a:r>
          </a:p>
          <a:p>
            <a:r>
              <a:rPr lang="en-US" dirty="0"/>
              <a:t>Recyclers – 39/46</a:t>
            </a:r>
          </a:p>
          <a:p>
            <a:r>
              <a:rPr lang="en-US" dirty="0"/>
              <a:t>Government – 312/430 (mostly municipalities)</a:t>
            </a:r>
          </a:p>
          <a:p>
            <a:r>
              <a:rPr lang="en-US" dirty="0"/>
              <a:t>2 National Advertisements</a:t>
            </a:r>
          </a:p>
          <a:p>
            <a:r>
              <a:rPr lang="en-US" dirty="0"/>
              <a:t>Members’ Websites</a:t>
            </a:r>
          </a:p>
          <a:p>
            <a:r>
              <a:rPr lang="en-US" dirty="0">
                <a:solidFill>
                  <a:srgbClr val="FFC000"/>
                </a:solidFill>
              </a:rPr>
              <a:t>Registered = Steercom +6</a:t>
            </a:r>
          </a:p>
        </p:txBody>
      </p:sp>
      <p:sp>
        <p:nvSpPr>
          <p:cNvPr id="6" name="TextBox 5">
            <a:extLst>
              <a:ext uri="{FF2B5EF4-FFF2-40B4-BE49-F238E27FC236}">
                <a16:creationId xmlns="" xmlns:a16="http://schemas.microsoft.com/office/drawing/2014/main" id="{013EB218-708E-4129-84B0-99353B3C94EC}"/>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7" name="Picture 6" descr="cid:ii_ji3l57152_163d6dbb9185b280">
            <a:extLst>
              <a:ext uri="{FF2B5EF4-FFF2-40B4-BE49-F238E27FC236}">
                <a16:creationId xmlns="" xmlns:a16="http://schemas.microsoft.com/office/drawing/2014/main" id="{64228EE8-9BE0-4070-9B06-C8786BF6DDCF}"/>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6347713" cy="1320800"/>
          </a:xfrm>
        </p:spPr>
        <p:txBody>
          <a:bodyPr>
            <a:normAutofit/>
          </a:bodyPr>
          <a:lstStyle/>
          <a:p>
            <a:r>
              <a:rPr lang="en-US" sz="3200" dirty="0">
                <a:solidFill>
                  <a:schemeClr val="tx1"/>
                </a:solidFill>
              </a:rPr>
              <a:t>The IndWMP Process So Far</a:t>
            </a:r>
          </a:p>
        </p:txBody>
      </p:sp>
      <p:sp>
        <p:nvSpPr>
          <p:cNvPr id="3" name="Content Placeholder 2"/>
          <p:cNvSpPr>
            <a:spLocks noGrp="1"/>
          </p:cNvSpPr>
          <p:nvPr>
            <p:ph idx="1"/>
          </p:nvPr>
        </p:nvSpPr>
        <p:spPr>
          <a:xfrm>
            <a:off x="304800" y="1341437"/>
            <a:ext cx="8686800" cy="4906963"/>
          </a:xfrm>
        </p:spPr>
        <p:txBody>
          <a:bodyPr>
            <a:noAutofit/>
          </a:bodyPr>
          <a:lstStyle/>
          <a:p>
            <a:pPr>
              <a:lnSpc>
                <a:spcPct val="150000"/>
              </a:lnSpc>
            </a:pPr>
            <a:r>
              <a:rPr lang="en-US" sz="1600" dirty="0"/>
              <a:t>2nd Draft Plan – October 2014 to June 2015</a:t>
            </a:r>
          </a:p>
          <a:p>
            <a:pPr>
              <a:lnSpc>
                <a:spcPct val="150000"/>
              </a:lnSpc>
            </a:pPr>
            <a:r>
              <a:rPr lang="en-US" sz="1600" dirty="0"/>
              <a:t>Submitted to the DEA in June 2015 for feedback and revision</a:t>
            </a:r>
          </a:p>
          <a:p>
            <a:pPr>
              <a:lnSpc>
                <a:spcPct val="150000"/>
              </a:lnSpc>
            </a:pPr>
            <a:r>
              <a:rPr lang="en-US" sz="1600" dirty="0"/>
              <a:t>Formal feedback on the Draft Plan was only given 9 months later in April 2016</a:t>
            </a:r>
          </a:p>
          <a:p>
            <a:pPr>
              <a:lnSpc>
                <a:spcPct val="150000"/>
              </a:lnSpc>
            </a:pPr>
            <a:r>
              <a:rPr lang="en-US" sz="1600" dirty="0"/>
              <a:t>On 12 August 2016, - Minister of Environmental Affairs issued a Section 28 Notice </a:t>
            </a:r>
          </a:p>
          <a:p>
            <a:pPr>
              <a:lnSpc>
                <a:spcPct val="150000"/>
              </a:lnSpc>
            </a:pPr>
            <a:r>
              <a:rPr lang="en-US" sz="1600" dirty="0"/>
              <a:t>Notice was withdrawn a month later.</a:t>
            </a:r>
          </a:p>
          <a:p>
            <a:pPr>
              <a:lnSpc>
                <a:spcPct val="150000"/>
              </a:lnSpc>
            </a:pPr>
            <a:r>
              <a:rPr lang="en-US" sz="1600" dirty="0"/>
              <a:t>Final Section 28 Notice issued on 6 December 2017</a:t>
            </a:r>
          </a:p>
          <a:p>
            <a:pPr>
              <a:lnSpc>
                <a:spcPct val="150000"/>
              </a:lnSpc>
            </a:pPr>
            <a:r>
              <a:rPr lang="en-US" sz="1600" dirty="0"/>
              <a:t>Notice required all manufacturers (and other stakeholders legally defined as a “Producer”) to register with DEA by 6 February 2018</a:t>
            </a:r>
          </a:p>
          <a:p>
            <a:endParaRPr lang="en-US" sz="1600" dirty="0"/>
          </a:p>
        </p:txBody>
      </p:sp>
      <p:sp>
        <p:nvSpPr>
          <p:cNvPr id="4" name="TextBox 3">
            <a:extLst>
              <a:ext uri="{FF2B5EF4-FFF2-40B4-BE49-F238E27FC236}">
                <a16:creationId xmlns="" xmlns:a16="http://schemas.microsoft.com/office/drawing/2014/main" id="{4B4A6F68-2009-4B15-9982-0C6399FBDEA4}"/>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33638667-227D-423A-8AE0-EE3398CD793B}"/>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6347713" cy="1320800"/>
          </a:xfrm>
        </p:spPr>
        <p:txBody>
          <a:bodyPr>
            <a:normAutofit/>
          </a:bodyPr>
          <a:lstStyle/>
          <a:p>
            <a:r>
              <a:rPr lang="en-US" sz="3200" dirty="0">
                <a:solidFill>
                  <a:schemeClr val="tx1"/>
                </a:solidFill>
              </a:rPr>
              <a:t>The IndWMP Process So Far</a:t>
            </a:r>
          </a:p>
        </p:txBody>
      </p:sp>
      <p:sp>
        <p:nvSpPr>
          <p:cNvPr id="3" name="Content Placeholder 2"/>
          <p:cNvSpPr>
            <a:spLocks noGrp="1"/>
          </p:cNvSpPr>
          <p:nvPr>
            <p:ph idx="1"/>
          </p:nvPr>
        </p:nvSpPr>
        <p:spPr>
          <a:xfrm>
            <a:off x="304800" y="1341437"/>
            <a:ext cx="8686800" cy="4906963"/>
          </a:xfrm>
        </p:spPr>
        <p:txBody>
          <a:bodyPr>
            <a:noAutofit/>
          </a:bodyPr>
          <a:lstStyle/>
          <a:p>
            <a:pPr>
              <a:lnSpc>
                <a:spcPct val="150000"/>
              </a:lnSpc>
            </a:pPr>
            <a:r>
              <a:rPr lang="en-US" sz="1600" i="1" dirty="0"/>
              <a:t>“</a:t>
            </a:r>
            <a:r>
              <a:rPr lang="en-US" sz="1600" b="1" i="1" dirty="0"/>
              <a:t>Producer”</a:t>
            </a:r>
            <a:r>
              <a:rPr lang="en-US" sz="1600" i="1" dirty="0"/>
              <a:t> means any person or category of persons or a brand-owner who is engaged in the commercial manufacture, conversion, refurbishment or import of new and/or used electrical and electronic equipment which is intended for distribution in the Republic of South Africa.</a:t>
            </a:r>
            <a:endParaRPr lang="en-US" sz="1600" dirty="0"/>
          </a:p>
          <a:p>
            <a:pPr>
              <a:lnSpc>
                <a:spcPct val="150000"/>
              </a:lnSpc>
            </a:pPr>
            <a:r>
              <a:rPr lang="en-US" sz="1600" dirty="0"/>
              <a:t>Notice also requires that an e-Waste IndWMP be submitted by 6 September 2018</a:t>
            </a:r>
          </a:p>
          <a:p>
            <a:pPr>
              <a:lnSpc>
                <a:spcPct val="150000"/>
              </a:lnSpc>
            </a:pPr>
            <a:r>
              <a:rPr lang="en-US" sz="1600" dirty="0"/>
              <a:t>Producer can submit its own Plan, but a registered Product Responsibility Organisation (PRO) would stand the best chance of having their Plan adopted and promulgated. </a:t>
            </a:r>
          </a:p>
          <a:p>
            <a:pPr>
              <a:lnSpc>
                <a:spcPct val="150000"/>
              </a:lnSpc>
            </a:pPr>
            <a:r>
              <a:rPr lang="en-US" sz="1600" dirty="0"/>
              <a:t>Submit Plan or subscribe to an IndWMP by 6 September 2018 - you will be legally required to subscribe to and co-finance the implementation of an IndWMP</a:t>
            </a:r>
          </a:p>
          <a:p>
            <a:endParaRPr lang="en-US" sz="1600" dirty="0"/>
          </a:p>
        </p:txBody>
      </p:sp>
      <p:sp>
        <p:nvSpPr>
          <p:cNvPr id="4" name="TextBox 3">
            <a:extLst>
              <a:ext uri="{FF2B5EF4-FFF2-40B4-BE49-F238E27FC236}">
                <a16:creationId xmlns="" xmlns:a16="http://schemas.microsoft.com/office/drawing/2014/main" id="{4B4A6F68-2009-4B15-9982-0C6399FBDEA4}"/>
              </a:ext>
            </a:extLst>
          </p:cNvPr>
          <p:cNvSpPr txBox="1"/>
          <p:nvPr/>
        </p:nvSpPr>
        <p:spPr>
          <a:xfrm>
            <a:off x="7315200" y="6474023"/>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33638667-227D-423A-8AE0-EE3398CD793B}"/>
              </a:ext>
            </a:extLst>
          </p:cNvPr>
          <p:cNvPicPr>
            <a:picLocks noChangeAspect="1"/>
          </p:cNvPicPr>
          <p:nvPr/>
        </p:nvPicPr>
        <p:blipFill>
          <a:blip r:embed="rId3" r:link="rId4"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562"/>
            <a:ext cx="8229600" cy="715962"/>
          </a:xfrm>
        </p:spPr>
        <p:txBody>
          <a:bodyPr>
            <a:normAutofit fontScale="90000"/>
          </a:bodyPr>
          <a:lstStyle/>
          <a:p>
            <a:r>
              <a:rPr lang="en-US" sz="3600" dirty="0">
                <a:solidFill>
                  <a:schemeClr val="tx1"/>
                </a:solidFill>
              </a:rPr>
              <a:t/>
            </a:r>
            <a:br>
              <a:rPr lang="en-US" sz="3600" dirty="0">
                <a:solidFill>
                  <a:schemeClr val="tx1"/>
                </a:solidFill>
              </a:rPr>
            </a:br>
            <a:r>
              <a:rPr lang="en-US" sz="3600" dirty="0">
                <a:solidFill>
                  <a:schemeClr val="tx1"/>
                </a:solidFill>
              </a:rPr>
              <a:t>Background to the ERA Steering Committee</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 y="1219200"/>
            <a:ext cx="7239000" cy="5410200"/>
          </a:xfrm>
        </p:spPr>
        <p:txBody>
          <a:bodyPr>
            <a:noAutofit/>
          </a:bodyPr>
          <a:lstStyle/>
          <a:p>
            <a:r>
              <a:rPr lang="en-US" sz="1600" dirty="0"/>
              <a:t>ERA is a non-profit organisation that was formed out of the e-Waste Industry Waste Management Plan (IndWMP) Steering Committee. </a:t>
            </a:r>
          </a:p>
          <a:p>
            <a:endParaRPr lang="en-US" sz="1600" dirty="0"/>
          </a:p>
          <a:p>
            <a:r>
              <a:rPr lang="en-US" sz="1600" dirty="0"/>
              <a:t>Elected on 29 October 2014 - at least hundred delegates who attended the e-Waste Consultative Conference convened by the Department of Environmental Affairs (DEA)</a:t>
            </a:r>
          </a:p>
          <a:p>
            <a:endParaRPr lang="en-US" sz="1600" dirty="0"/>
          </a:p>
          <a:p>
            <a:r>
              <a:rPr lang="en-US" sz="1600" dirty="0"/>
              <a:t>The committee members mandated to develop an e-Waste IndWMP as contemplated in Sections 28(1) and 28(5) of the National Environmental Management: Waste Act No. 59 of 2008</a:t>
            </a:r>
          </a:p>
          <a:p>
            <a:endParaRPr lang="en-US" sz="1600" dirty="0"/>
          </a:p>
          <a:p>
            <a:r>
              <a:rPr lang="en-US" sz="1600" dirty="0"/>
              <a:t>The ERA Steering Committee (Steercom) comprises of representatives of the ICT and White Goods manufacturing sector, small and large e-Waste refurbishers/recyclers as well as key representatives of the relevant industry associations along the entire e-Waste value chain.</a:t>
            </a:r>
          </a:p>
        </p:txBody>
      </p:sp>
      <p:sp>
        <p:nvSpPr>
          <p:cNvPr id="4" name="TextBox 3">
            <a:extLst>
              <a:ext uri="{FF2B5EF4-FFF2-40B4-BE49-F238E27FC236}">
                <a16:creationId xmlns="" xmlns:a16="http://schemas.microsoft.com/office/drawing/2014/main" id="{6A6FAEE3-6650-44DC-816F-0E9E7E6CE0CE}"/>
              </a:ext>
            </a:extLst>
          </p:cNvPr>
          <p:cNvSpPr txBox="1"/>
          <p:nvPr/>
        </p:nvSpPr>
        <p:spPr>
          <a:xfrm>
            <a:off x="7467600" y="6553200"/>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69E52F99-81CE-4400-A1DD-3B80161DF8A1}"/>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762"/>
            <a:ext cx="8229600" cy="715962"/>
          </a:xfrm>
        </p:spPr>
        <p:txBody>
          <a:bodyPr>
            <a:normAutofit fontScale="90000"/>
          </a:bodyPr>
          <a:lstStyle/>
          <a:p>
            <a:r>
              <a:rPr lang="en-US" sz="3600" dirty="0">
                <a:solidFill>
                  <a:schemeClr val="tx1"/>
                </a:solidFill>
              </a:rPr>
              <a:t/>
            </a:r>
            <a:br>
              <a:rPr lang="en-US" sz="3600" dirty="0">
                <a:solidFill>
                  <a:schemeClr val="tx1"/>
                </a:solidFill>
              </a:rPr>
            </a:br>
            <a:r>
              <a:rPr lang="en-US" sz="3600" dirty="0">
                <a:solidFill>
                  <a:schemeClr val="tx1"/>
                </a:solidFill>
              </a:rPr>
              <a:t>Background to the ERA Steering Committee</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 y="914400"/>
            <a:ext cx="8686800" cy="5410200"/>
          </a:xfrm>
        </p:spPr>
        <p:txBody>
          <a:bodyPr>
            <a:noAutofit/>
          </a:bodyPr>
          <a:lstStyle/>
          <a:p>
            <a:r>
              <a:rPr lang="en-US" sz="1400" b="1" dirty="0"/>
              <a:t>Members that were duly elected in 2014 and who (continue to) serve on the ERA Steercom Team are (in no particular order):</a:t>
            </a:r>
          </a:p>
          <a:p>
            <a:pPr lvl="1" fontAlgn="base">
              <a:lnSpc>
                <a:spcPct val="150000"/>
              </a:lnSpc>
            </a:pPr>
            <a:r>
              <a:rPr lang="en-US" sz="1400" b="1" dirty="0"/>
              <a:t>Producer – Information Technology Association - Ruben Janse van Rensburg </a:t>
            </a:r>
          </a:p>
          <a:p>
            <a:pPr lvl="1" fontAlgn="base">
              <a:lnSpc>
                <a:spcPct val="150000"/>
              </a:lnSpc>
            </a:pPr>
            <a:r>
              <a:rPr lang="en-US" sz="1400" b="1" dirty="0"/>
              <a:t>Producer – Information Technology Association - Jonathan Perry</a:t>
            </a:r>
          </a:p>
          <a:p>
            <a:pPr lvl="1" fontAlgn="base">
              <a:lnSpc>
                <a:spcPct val="150000"/>
              </a:lnSpc>
            </a:pPr>
            <a:r>
              <a:rPr lang="en-US" sz="1400" b="1" dirty="0"/>
              <a:t>Small Recycler / Social Entrepreneur- Ashley du Plooy</a:t>
            </a:r>
          </a:p>
          <a:p>
            <a:pPr lvl="1" fontAlgn="base">
              <a:lnSpc>
                <a:spcPct val="150000"/>
              </a:lnSpc>
            </a:pPr>
            <a:r>
              <a:rPr lang="en-US" sz="1400" b="1" dirty="0"/>
              <a:t>Industry Association – Southern African E-Waste </a:t>
            </a:r>
            <a:r>
              <a:rPr lang="en-US" sz="1400" b="1" dirty="0" smtClean="0"/>
              <a:t>Alliance </a:t>
            </a:r>
            <a:r>
              <a:rPr lang="en-US" sz="1400" b="1" dirty="0"/>
              <a:t>(SAEWA) - Susanne Karcher</a:t>
            </a:r>
          </a:p>
          <a:p>
            <a:pPr lvl="1" fontAlgn="base">
              <a:lnSpc>
                <a:spcPct val="150000"/>
              </a:lnSpc>
            </a:pPr>
            <a:r>
              <a:rPr lang="en-US" sz="1400" b="1" dirty="0"/>
              <a:t>Recycler – e-Compliance - Jonathan De Vries</a:t>
            </a:r>
          </a:p>
          <a:p>
            <a:pPr lvl="1" fontAlgn="base">
              <a:lnSpc>
                <a:spcPct val="150000"/>
              </a:lnSpc>
            </a:pPr>
            <a:r>
              <a:rPr lang="en-US" sz="1400" b="1" dirty="0"/>
              <a:t>Metallurgical Processor – SA Precious Metals - Dion Smith</a:t>
            </a:r>
          </a:p>
          <a:p>
            <a:pPr lvl="1" fontAlgn="base">
              <a:lnSpc>
                <a:spcPct val="150000"/>
              </a:lnSpc>
            </a:pPr>
            <a:r>
              <a:rPr lang="en-US" sz="1400" b="1" dirty="0"/>
              <a:t>Recycler – Sims and WeCare - Allan Werth</a:t>
            </a:r>
          </a:p>
          <a:p>
            <a:pPr lvl="1" fontAlgn="base">
              <a:lnSpc>
                <a:spcPct val="150000"/>
              </a:lnSpc>
            </a:pPr>
            <a:r>
              <a:rPr lang="en-US" sz="1400" b="1" dirty="0"/>
              <a:t>Lighting Recycler – Ewaste Africa - Pravashen Naidoo</a:t>
            </a:r>
          </a:p>
          <a:p>
            <a:pPr lvl="1" fontAlgn="base">
              <a:lnSpc>
                <a:spcPct val="150000"/>
              </a:lnSpc>
            </a:pPr>
            <a:r>
              <a:rPr lang="en-US" sz="1400" b="1" dirty="0"/>
              <a:t>Recycler – Africa Ewaste - Ulze van Wyk </a:t>
            </a:r>
          </a:p>
          <a:p>
            <a:pPr lvl="1" fontAlgn="base">
              <a:lnSpc>
                <a:spcPct val="150000"/>
              </a:lnSpc>
            </a:pPr>
            <a:r>
              <a:rPr lang="en-US" sz="1400" b="1" dirty="0"/>
              <a:t>Recycler –DESCO - Jan Barnard</a:t>
            </a:r>
          </a:p>
          <a:p>
            <a:pPr lvl="1" fontAlgn="base">
              <a:lnSpc>
                <a:spcPct val="150000"/>
              </a:lnSpc>
            </a:pPr>
            <a:r>
              <a:rPr lang="en-US" sz="1400" b="1" dirty="0"/>
              <a:t>Producer / Retailer Association – Small Appliances Development Association - Mark Saunders</a:t>
            </a:r>
          </a:p>
          <a:p>
            <a:pPr>
              <a:lnSpc>
                <a:spcPct val="150000"/>
              </a:lnSpc>
            </a:pPr>
            <a:endParaRPr lang="en-US" sz="1400" b="1" dirty="0"/>
          </a:p>
        </p:txBody>
      </p:sp>
      <p:sp>
        <p:nvSpPr>
          <p:cNvPr id="4" name="TextBox 3">
            <a:extLst>
              <a:ext uri="{FF2B5EF4-FFF2-40B4-BE49-F238E27FC236}">
                <a16:creationId xmlns="" xmlns:a16="http://schemas.microsoft.com/office/drawing/2014/main" id="{6A6FAEE3-6650-44DC-816F-0E9E7E6CE0CE}"/>
              </a:ext>
            </a:extLst>
          </p:cNvPr>
          <p:cNvSpPr txBox="1"/>
          <p:nvPr/>
        </p:nvSpPr>
        <p:spPr>
          <a:xfrm>
            <a:off x="7467600" y="6553200"/>
            <a:ext cx="2362200" cy="307777"/>
          </a:xfrm>
          <a:prstGeom prst="rect">
            <a:avLst/>
          </a:prstGeom>
          <a:noFill/>
        </p:spPr>
        <p:txBody>
          <a:bodyPr wrap="square" rtlCol="0">
            <a:spAutoFit/>
          </a:bodyPr>
          <a:lstStyle/>
          <a:p>
            <a:r>
              <a:rPr lang="en-ZA" sz="1400" dirty="0"/>
              <a:t>www.eranpc.co.za</a:t>
            </a:r>
          </a:p>
        </p:txBody>
      </p:sp>
      <p:pic>
        <p:nvPicPr>
          <p:cNvPr id="5" name="Picture 4" descr="cid:ii_ji3l57152_163d6dbb9185b280">
            <a:extLst>
              <a:ext uri="{FF2B5EF4-FFF2-40B4-BE49-F238E27FC236}">
                <a16:creationId xmlns="" xmlns:a16="http://schemas.microsoft.com/office/drawing/2014/main" id="{45F47612-A1A3-404F-BE67-77D855E1731B}"/>
              </a:ext>
            </a:extLst>
          </p:cNvPr>
          <p:cNvPicPr>
            <a:picLocks noChangeAspect="1"/>
          </p:cNvPicPr>
          <p:nvPr/>
        </p:nvPicPr>
        <p:blipFill>
          <a:blip r:embed="rId2" r:link="rId3" cstate="print"/>
          <a:srcRect l="8844" t="27664" r="8390" b="31973"/>
          <a:stretch>
            <a:fillRect/>
          </a:stretch>
        </p:blipFill>
        <p:spPr bwMode="auto">
          <a:xfrm>
            <a:off x="609600" y="6324600"/>
            <a:ext cx="943124" cy="461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Automated_Factory_Animated Layout">
  <a:themeElements>
    <a:clrScheme name="Point_A_to_B">
      <a:dk1>
        <a:sysClr val="windowText" lastClr="000000"/>
      </a:dk1>
      <a:lt1>
        <a:sysClr val="window" lastClr="FFFFFF"/>
      </a:lt1>
      <a:dk2>
        <a:srgbClr val="505050"/>
      </a:dk2>
      <a:lt2>
        <a:srgbClr val="DCE6FC"/>
      </a:lt2>
      <a:accent1>
        <a:srgbClr val="2DABC1"/>
      </a:accent1>
      <a:accent2>
        <a:srgbClr val="F1C534"/>
      </a:accent2>
      <a:accent3>
        <a:srgbClr val="D72B27"/>
      </a:accent3>
      <a:accent4>
        <a:srgbClr val="50575F"/>
      </a:accent4>
      <a:accent5>
        <a:srgbClr val="1D56B4"/>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alpha val="83000"/>
          </a:schemeClr>
        </a:solidFill>
        <a:ln>
          <a:solidFill>
            <a:schemeClr val="accent1">
              <a:alpha val="60000"/>
            </a:schemeClr>
          </a:solidFill>
        </a:ln>
      </a:spPr>
      <a:bodyPr rtlCol="0" anchor="t" anchorCtr="0"/>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chemeClr val="accent5"/>
          </a:solidFill>
          <a:headEnd type="ova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3">
      <a:dk1>
        <a:sysClr val="windowText" lastClr="000000"/>
      </a:dk1>
      <a:lt1>
        <a:sysClr val="window" lastClr="FFFFFF"/>
      </a:lt1>
      <a:dk2>
        <a:srgbClr val="335B74"/>
      </a:dk2>
      <a:lt2>
        <a:srgbClr val="DFE3E5"/>
      </a:lt2>
      <a:accent1>
        <a:srgbClr val="0A3D52"/>
      </a:accent1>
      <a:accent2>
        <a:srgbClr val="195481"/>
      </a:accent2>
      <a:accent3>
        <a:srgbClr val="12419E"/>
      </a:accent3>
      <a:accent4>
        <a:srgbClr val="F6D548"/>
      </a:accent4>
      <a:accent5>
        <a:srgbClr val="8C0E0E"/>
      </a:accent5>
      <a:accent6>
        <a:srgbClr val="1E4F7C"/>
      </a:accent6>
      <a:hlink>
        <a:srgbClr val="203208"/>
      </a:hlink>
      <a:folHlink>
        <a:srgbClr val="484E5A"/>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26">
      <a:dk1>
        <a:sysClr val="windowText" lastClr="000000"/>
      </a:dk1>
      <a:lt1>
        <a:sysClr val="window" lastClr="FFFFFF"/>
      </a:lt1>
      <a:dk2>
        <a:srgbClr val="757070"/>
      </a:dk2>
      <a:lt2>
        <a:srgbClr val="AEABA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3031</TotalTime>
  <Words>1896</Words>
  <Application>Microsoft Office PowerPoint</Application>
  <PresentationFormat>On-screen Show (4:3)</PresentationFormat>
  <Paragraphs>351</Paragraphs>
  <Slides>39</Slides>
  <Notes>3</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44" baseType="lpstr">
      <vt:lpstr>Facet</vt:lpstr>
      <vt:lpstr>Automated_Factory_Animated Layout</vt:lpstr>
      <vt:lpstr>3_Office Theme</vt:lpstr>
      <vt:lpstr>Office Theme</vt:lpstr>
      <vt:lpstr>Acrobat Document</vt:lpstr>
      <vt:lpstr>Slide 1</vt:lpstr>
      <vt:lpstr>Welcome and Introduction</vt:lpstr>
      <vt:lpstr>Process of Engagement</vt:lpstr>
      <vt:lpstr>Stakeholders of the E-Waste Value Chain</vt:lpstr>
      <vt:lpstr>Who is invited?</vt:lpstr>
      <vt:lpstr>The IndWMP Process So Far</vt:lpstr>
      <vt:lpstr>The IndWMP Process So Far</vt:lpstr>
      <vt:lpstr> Background to the ERA Steering Committee </vt:lpstr>
      <vt:lpstr> Background to the ERA Steering Committee </vt:lpstr>
      <vt:lpstr>Slide 10</vt:lpstr>
      <vt:lpstr>Key Statistics on ERA Members</vt:lpstr>
      <vt:lpstr>ERA NPC / PRO Structure</vt:lpstr>
      <vt:lpstr>Slide 13</vt:lpstr>
      <vt:lpstr>Composition of ERA Board</vt:lpstr>
      <vt:lpstr>Why the IndWMP?</vt:lpstr>
      <vt:lpstr>Pricing Strategy for Waste  Management</vt:lpstr>
      <vt:lpstr>Electronic &amp; Electrical Equipment</vt:lpstr>
      <vt:lpstr>How Much E-Waste?</vt:lpstr>
      <vt:lpstr>Current E-Waste Recycling Rates</vt:lpstr>
      <vt:lpstr>Current E-Waste Recycling Rates</vt:lpstr>
      <vt:lpstr>Composition of E-Waste Recycled</vt:lpstr>
      <vt:lpstr>Slide 22</vt:lpstr>
      <vt:lpstr>ERA E-Waste Recycling Target – 5 Years</vt:lpstr>
      <vt:lpstr>Slide 24</vt:lpstr>
      <vt:lpstr>Enterprises Supported -5 Years</vt:lpstr>
      <vt:lpstr>Slide 26</vt:lpstr>
      <vt:lpstr>Slide 27</vt:lpstr>
      <vt:lpstr>Slide 28</vt:lpstr>
      <vt:lpstr>ERA IndWMP Jobs Supported</vt:lpstr>
      <vt:lpstr>Slide 30</vt:lpstr>
      <vt:lpstr>Slide 31</vt:lpstr>
      <vt:lpstr>Slide 32</vt:lpstr>
      <vt:lpstr>ERA IndWMP Budget / Resource Allocation</vt:lpstr>
      <vt:lpstr>Slide 34</vt:lpstr>
      <vt:lpstr>Slide 35</vt:lpstr>
      <vt:lpstr>ERA Key Performance Indicators</vt:lpstr>
      <vt:lpstr>High Level Target of IndWMP</vt:lpstr>
      <vt:lpstr>High Level Target of IndWMP</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80</cp:revision>
  <dcterms:created xsi:type="dcterms:W3CDTF">2018-07-03T07:54:33Z</dcterms:created>
  <dcterms:modified xsi:type="dcterms:W3CDTF">2018-07-16T08:46:07Z</dcterms:modified>
</cp:coreProperties>
</file>